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4" r:id="rId2"/>
    <p:sldId id="267" r:id="rId3"/>
    <p:sldId id="285" r:id="rId4"/>
    <p:sldId id="269" r:id="rId5"/>
    <p:sldId id="385" r:id="rId6"/>
    <p:sldId id="271" r:id="rId7"/>
    <p:sldId id="1989" r:id="rId8"/>
    <p:sldId id="1982" r:id="rId9"/>
    <p:sldId id="1991" r:id="rId10"/>
    <p:sldId id="2016" r:id="rId11"/>
    <p:sldId id="278" r:id="rId12"/>
    <p:sldId id="276" r:id="rId13"/>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00"/>
    <a:srgbClr val="00FF00"/>
    <a:srgbClr val="69D8FF"/>
    <a:srgbClr val="FF00FF"/>
    <a:srgbClr val="FFA7A7"/>
    <a:srgbClr val="0000FF"/>
    <a:srgbClr val="D2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75" d="100"/>
          <a:sy n="75" d="100"/>
        </p:scale>
        <p:origin x="-843"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5"/>
      <c:rotY val="0"/>
      <c:rAngAx val="0"/>
      <c:perspective val="0"/>
    </c:view3D>
    <c:floor>
      <c:thickness val="0"/>
    </c:floor>
    <c:sideWall>
      <c:thickness val="0"/>
    </c:sideWall>
    <c:backWall>
      <c:thickness val="0"/>
    </c:backWall>
    <c:plotArea>
      <c:layout>
        <c:manualLayout>
          <c:layoutTarget val="inner"/>
          <c:xMode val="edge"/>
          <c:yMode val="edge"/>
          <c:x val="0.11920529801324543"/>
          <c:y val="0.1653225806451615"/>
          <c:w val="0.7185430463576159"/>
          <c:h val="0.70564516129032262"/>
        </c:manualLayout>
      </c:layout>
      <c:pie3DChart>
        <c:varyColors val="1"/>
        <c:ser>
          <c:idx val="0"/>
          <c:order val="0"/>
          <c:tx>
            <c:strRef>
              <c:f>Sheet1!$A$2</c:f>
              <c:strCache>
                <c:ptCount val="1"/>
                <c:pt idx="0">
                  <c:v>Est</c:v>
                </c:pt>
              </c:strCache>
            </c:strRef>
          </c:tx>
          <c:spPr>
            <a:ln w="35545">
              <a:solidFill>
                <a:schemeClr val="tx1"/>
              </a:solidFill>
              <a:prstDash val="solid"/>
            </a:ln>
          </c:spPr>
          <c:explosion val="5"/>
          <c:dPt>
            <c:idx val="0"/>
            <c:bubble3D val="0"/>
            <c:spPr>
              <a:solidFill>
                <a:srgbClr val="FF0000"/>
              </a:solidFill>
              <a:ln w="35545">
                <a:solidFill>
                  <a:schemeClr val="tx1"/>
                </a:solidFill>
                <a:prstDash val="solid"/>
              </a:ln>
            </c:spPr>
            <c:extLst xmlns:c16r2="http://schemas.microsoft.com/office/drawing/2015/06/chart">
              <c:ext xmlns:c16="http://schemas.microsoft.com/office/drawing/2014/chart" uri="{C3380CC4-5D6E-409C-BE32-E72D297353CC}">
                <c16:uniqueId val="{00000000-03A2-40D9-8FBE-6B78D0F2ED23}"/>
              </c:ext>
            </c:extLst>
          </c:dPt>
          <c:dPt>
            <c:idx val="1"/>
            <c:bubble3D val="0"/>
            <c:spPr>
              <a:solidFill>
                <a:srgbClr val="00FFFF"/>
              </a:solidFill>
              <a:ln w="35545">
                <a:solidFill>
                  <a:schemeClr val="tx1"/>
                </a:solidFill>
                <a:prstDash val="solid"/>
              </a:ln>
            </c:spPr>
            <c:extLst xmlns:c16r2="http://schemas.microsoft.com/office/drawing/2015/06/chart">
              <c:ext xmlns:c16="http://schemas.microsoft.com/office/drawing/2014/chart" uri="{C3380CC4-5D6E-409C-BE32-E72D297353CC}">
                <c16:uniqueId val="{00000001-03A2-40D9-8FBE-6B78D0F2ED23}"/>
              </c:ext>
            </c:extLst>
          </c:dPt>
          <c:dLbls>
            <c:dLbl>
              <c:idx val="0"/>
              <c:layout>
                <c:manualLayout>
                  <c:x val="-0.17122772062251349"/>
                  <c:y val="-0.25380824469081642"/>
                </c:manualLayout>
              </c:layout>
              <c:numFmt formatCode="0%" sourceLinked="0"/>
              <c:spPr>
                <a:noFill/>
                <a:ln w="25360">
                  <a:noFill/>
                </a:ln>
              </c:spPr>
              <c:txPr>
                <a:bodyPr/>
                <a:lstStyle/>
                <a:p>
                  <a:pPr>
                    <a:defRPr sz="1798" b="1" i="0" u="none" strike="noStrike" baseline="0">
                      <a:solidFill>
                        <a:srgbClr val="FFFF00"/>
                      </a:solidFill>
                      <a:latin typeface="Times New Roman"/>
                      <a:ea typeface="Times New Roman"/>
                      <a:cs typeface="Times New Roman"/>
                    </a:defRPr>
                  </a:pPr>
                  <a:endParaRPr lang="it-IT"/>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3A2-40D9-8FBE-6B78D0F2ED23}"/>
                </c:ext>
              </c:extLst>
            </c:dLbl>
            <c:dLbl>
              <c:idx val="1"/>
              <c:layout>
                <c:manualLayout>
                  <c:x val="0.10343812862808202"/>
                  <c:y val="0.11187231300611002"/>
                </c:manualLayout>
              </c:layout>
              <c:numFmt formatCode="0%" sourceLinked="0"/>
              <c:spPr>
                <a:noFill/>
                <a:ln w="25360">
                  <a:noFill/>
                </a:ln>
              </c:spPr>
              <c:txPr>
                <a:bodyPr/>
                <a:lstStyle/>
                <a:p>
                  <a:pPr>
                    <a:defRPr sz="1798" b="1" i="0" u="none" strike="noStrike" baseline="0">
                      <a:solidFill>
                        <a:srgbClr val="000000"/>
                      </a:solidFill>
                      <a:latin typeface="Times New Roman"/>
                      <a:ea typeface="Times New Roman"/>
                      <a:cs typeface="Times New Roman"/>
                    </a:defRPr>
                  </a:pPr>
                  <a:endParaRPr lang="it-IT"/>
                </a:p>
              </c:txPr>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3A2-40D9-8FBE-6B78D0F2ED23}"/>
                </c:ext>
              </c:extLst>
            </c:dLbl>
            <c:numFmt formatCode="0%" sourceLinked="0"/>
            <c:spPr>
              <a:noFill/>
              <a:ln w="25360">
                <a:noFill/>
              </a:ln>
            </c:spPr>
            <c:txPr>
              <a:bodyPr/>
              <a:lstStyle/>
              <a:p>
                <a:pPr>
                  <a:defRPr sz="4480" b="1" i="0" u="none" strike="noStrike" baseline="0">
                    <a:solidFill>
                      <a:schemeClr val="tx1"/>
                    </a:solidFill>
                    <a:latin typeface="Times New Roman"/>
                    <a:ea typeface="Times New Roman"/>
                    <a:cs typeface="Times New Roman"/>
                  </a:defRPr>
                </a:pPr>
                <a:endParaRPr lang="it-IT"/>
              </a:p>
            </c:txPr>
            <c:dLblPos val="outEnd"/>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val>
            <c:numRef>
              <c:f>Sheet1!$B$2:$C$2</c:f>
              <c:numCache>
                <c:formatCode>General</c:formatCode>
                <c:ptCount val="2"/>
                <c:pt idx="0">
                  <c:v>4330</c:v>
                </c:pt>
                <c:pt idx="1">
                  <c:v>1059</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CC</c:v>
                      </c:pt>
                      <c:pt idx="1">
                        <c:v>P. di S.</c:v>
                      </c:pt>
                    </c:strCache>
                  </c:strRef>
                </c15:cat>
              </c15:filteredCategoryTitle>
            </c:ext>
            <c:ext xmlns:c16="http://schemas.microsoft.com/office/drawing/2014/chart" uri="{C3380CC4-5D6E-409C-BE32-E72D297353CC}">
              <c16:uniqueId val="{00000002-03A2-40D9-8FBE-6B78D0F2ED23}"/>
            </c:ext>
          </c:extLst>
        </c:ser>
        <c:dLbls>
          <c:showLegendKey val="0"/>
          <c:showVal val="0"/>
          <c:showCatName val="0"/>
          <c:showSerName val="0"/>
          <c:showPercent val="0"/>
          <c:showBubbleSize val="0"/>
          <c:showLeaderLines val="1"/>
        </c:dLbls>
      </c:pie3DChart>
      <c:spPr>
        <a:noFill/>
        <a:ln w="25366">
          <a:noFill/>
        </a:ln>
      </c:spPr>
    </c:plotArea>
    <c:plotVisOnly val="1"/>
    <c:dispBlanksAs val="zero"/>
    <c:showDLblsOverMax val="0"/>
  </c:chart>
  <c:spPr>
    <a:noFill/>
    <a:ln>
      <a:noFill/>
    </a:ln>
  </c:spPr>
  <c:txPr>
    <a:bodyPr/>
    <a:lstStyle/>
    <a:p>
      <a:pPr>
        <a:defRPr sz="5107" b="1" i="0" u="none" strike="noStrike" baseline="0">
          <a:solidFill>
            <a:schemeClr val="tx1"/>
          </a:solidFill>
          <a:latin typeface="Arial"/>
          <a:ea typeface="Arial"/>
          <a:cs typeface="Arial"/>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8"/>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2.0044543429844148E-2"/>
          <c:y val="2.9032258064516179E-2"/>
          <c:w val="0.95768374164810754"/>
          <c:h val="0.71935483870967765"/>
        </c:manualLayout>
      </c:layout>
      <c:bar3DChart>
        <c:barDir val="col"/>
        <c:grouping val="clustered"/>
        <c:varyColors val="0"/>
        <c:ser>
          <c:idx val="0"/>
          <c:order val="0"/>
          <c:tx>
            <c:strRef>
              <c:f>Sheet1!$A$2</c:f>
              <c:strCache>
                <c:ptCount val="1"/>
                <c:pt idx="0">
                  <c:v>Est</c:v>
                </c:pt>
              </c:strCache>
            </c:strRef>
          </c:tx>
          <c:spPr>
            <a:solidFill>
              <a:srgbClr val="0066FF"/>
            </a:solidFill>
            <a:ln w="11698">
              <a:solidFill>
                <a:schemeClr val="tx1"/>
              </a:solidFill>
              <a:prstDash val="solid"/>
            </a:ln>
          </c:spPr>
          <c:invertIfNegative val="0"/>
          <c:dPt>
            <c:idx val="0"/>
            <c:invertIfNegative val="0"/>
            <c:bubble3D val="0"/>
            <c:extLst xmlns:c16r2="http://schemas.microsoft.com/office/drawing/2015/06/chart">
              <c:ext xmlns:c16="http://schemas.microsoft.com/office/drawing/2014/chart" uri="{C3380CC4-5D6E-409C-BE32-E72D297353CC}">
                <c16:uniqueId val="{00000000-6D30-48B0-8C00-194E0BC8B105}"/>
              </c:ext>
            </c:extLst>
          </c:dPt>
          <c:dPt>
            <c:idx val="1"/>
            <c:invertIfNegative val="0"/>
            <c:bubble3D val="0"/>
            <c:spPr>
              <a:solidFill>
                <a:srgbClr val="FF0000"/>
              </a:solidFill>
              <a:ln w="11698">
                <a:solidFill>
                  <a:schemeClr val="tx1"/>
                </a:solidFill>
                <a:prstDash val="solid"/>
              </a:ln>
            </c:spPr>
            <c:extLst xmlns:c16r2="http://schemas.microsoft.com/office/drawing/2015/06/chart">
              <c:ext xmlns:c16="http://schemas.microsoft.com/office/drawing/2014/chart" uri="{C3380CC4-5D6E-409C-BE32-E72D297353CC}">
                <c16:uniqueId val="{00000001-6D30-48B0-8C00-194E0BC8B105}"/>
              </c:ext>
            </c:extLst>
          </c:dPt>
          <c:dLbls>
            <c:dLbl>
              <c:idx val="0"/>
              <c:layout>
                <c:manualLayout>
                  <c:x val="-2.7372134862964116E-3"/>
                  <c:y val="0.11289609572276792"/>
                </c:manualLayout>
              </c:layout>
              <c:numFmt formatCode="#,##0" sourceLinked="0"/>
              <c:spPr>
                <a:noFill/>
                <a:ln w="23396">
                  <a:noFill/>
                </a:ln>
              </c:spPr>
              <c:txPr>
                <a:bodyPr/>
                <a:lstStyle/>
                <a:p>
                  <a:pPr>
                    <a:defRPr sz="1661" b="1" i="0" u="none" strike="noStrike" baseline="0">
                      <a:solidFill>
                        <a:srgbClr val="FFFFFF"/>
                      </a:solidFill>
                      <a:latin typeface="Arial"/>
                      <a:ea typeface="Arial"/>
                      <a:cs typeface="Arial"/>
                    </a:defRPr>
                  </a:pPr>
                  <a:endParaRPr lang="it-IT"/>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30-48B0-8C00-194E0BC8B105}"/>
                </c:ext>
              </c:extLst>
            </c:dLbl>
            <c:dLbl>
              <c:idx val="1"/>
              <c:layout>
                <c:manualLayout>
                  <c:x val="-5.6094768569359054E-3"/>
                  <c:y val="0.10890573211194279"/>
                </c:manualLayout>
              </c:layout>
              <c:numFmt formatCode="#,##0" sourceLinked="0"/>
              <c:spPr>
                <a:noFill/>
                <a:ln w="23396">
                  <a:noFill/>
                </a:ln>
              </c:spPr>
              <c:txPr>
                <a:bodyPr/>
                <a:lstStyle/>
                <a:p>
                  <a:pPr>
                    <a:defRPr sz="1661" b="1" i="0" u="none" strike="noStrike" baseline="0">
                      <a:solidFill>
                        <a:srgbClr val="FFFFFF"/>
                      </a:solidFill>
                      <a:latin typeface="Arial"/>
                      <a:ea typeface="Arial"/>
                      <a:cs typeface="Arial"/>
                    </a:defRPr>
                  </a:pPr>
                  <a:endParaRPr lang="it-IT"/>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30-48B0-8C00-194E0BC8B105}"/>
                </c:ext>
              </c:extLst>
            </c:dLbl>
            <c:numFmt formatCode="#,##0" sourceLinked="0"/>
            <c:spPr>
              <a:noFill/>
              <a:ln w="23396">
                <a:noFill/>
              </a:ln>
            </c:spPr>
            <c:txPr>
              <a:bodyPr wrap="square" lIns="38100" tIns="19050" rIns="38100" bIns="19050" anchor="ctr">
                <a:spAutoFit/>
              </a:bodyPr>
              <a:lstStyle/>
              <a:p>
                <a:pPr>
                  <a:defRPr sz="1661" b="1" i="0" u="none" strike="noStrike" baseline="0">
                    <a:solidFill>
                      <a:srgbClr val="FFFFFF"/>
                    </a:solidFill>
                    <a:latin typeface="Arial"/>
                    <a:ea typeface="Arial"/>
                    <a:cs typeface="Arial"/>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Provincia</c:v>
                </c:pt>
                <c:pt idx="1">
                  <c:v>Arma</c:v>
                </c:pt>
              </c:strCache>
            </c:strRef>
          </c:cat>
          <c:val>
            <c:numRef>
              <c:f>Sheet1!$B$2:$C$2</c:f>
              <c:numCache>
                <c:formatCode>General</c:formatCode>
                <c:ptCount val="2"/>
                <c:pt idx="0">
                  <c:v>5389</c:v>
                </c:pt>
                <c:pt idx="1">
                  <c:v>4330</c:v>
                </c:pt>
              </c:numCache>
            </c:numRef>
          </c:val>
          <c:extLst xmlns:c16r2="http://schemas.microsoft.com/office/drawing/2015/06/chart">
            <c:ext xmlns:c16="http://schemas.microsoft.com/office/drawing/2014/chart" uri="{C3380CC4-5D6E-409C-BE32-E72D297353CC}">
              <c16:uniqueId val="{00000002-6D30-48B0-8C00-194E0BC8B105}"/>
            </c:ext>
          </c:extLst>
        </c:ser>
        <c:dLbls>
          <c:showLegendKey val="0"/>
          <c:showVal val="0"/>
          <c:showCatName val="0"/>
          <c:showSerName val="0"/>
          <c:showPercent val="0"/>
          <c:showBubbleSize val="0"/>
        </c:dLbls>
        <c:gapWidth val="150"/>
        <c:gapDepth val="0"/>
        <c:shape val="box"/>
        <c:axId val="44543360"/>
        <c:axId val="44553344"/>
        <c:axId val="0"/>
      </c:bar3DChart>
      <c:catAx>
        <c:axId val="44543360"/>
        <c:scaling>
          <c:orientation val="minMax"/>
        </c:scaling>
        <c:delete val="0"/>
        <c:axPos val="b"/>
        <c:numFmt formatCode="General" sourceLinked="1"/>
        <c:majorTickMark val="out"/>
        <c:minorTickMark val="none"/>
        <c:tickLblPos val="low"/>
        <c:spPr>
          <a:ln w="2925">
            <a:solidFill>
              <a:schemeClr val="tx1"/>
            </a:solidFill>
            <a:prstDash val="solid"/>
          </a:ln>
        </c:spPr>
        <c:txPr>
          <a:bodyPr rot="0" vert="horz"/>
          <a:lstStyle/>
          <a:p>
            <a:pPr>
              <a:defRPr sz="1290" b="1" i="0" u="none" strike="noStrike" baseline="0">
                <a:solidFill>
                  <a:schemeClr val="tx1"/>
                </a:solidFill>
                <a:latin typeface="Bookman Old Style"/>
                <a:ea typeface="Bookman Old Style"/>
                <a:cs typeface="Bookman Old Style"/>
              </a:defRPr>
            </a:pPr>
            <a:endParaRPr lang="it-IT"/>
          </a:p>
        </c:txPr>
        <c:crossAx val="44553344"/>
        <c:crosses val="autoZero"/>
        <c:auto val="1"/>
        <c:lblAlgn val="ctr"/>
        <c:lblOffset val="240"/>
        <c:tickLblSkip val="1"/>
        <c:tickMarkSkip val="1"/>
        <c:noMultiLvlLbl val="0"/>
      </c:catAx>
      <c:valAx>
        <c:axId val="44553344"/>
        <c:scaling>
          <c:orientation val="minMax"/>
          <c:min val="0"/>
        </c:scaling>
        <c:delete val="1"/>
        <c:axPos val="l"/>
        <c:numFmt formatCode="General" sourceLinked="1"/>
        <c:majorTickMark val="out"/>
        <c:minorTickMark val="none"/>
        <c:tickLblPos val="nextTo"/>
        <c:crossAx val="44543360"/>
        <c:crosses val="autoZero"/>
        <c:crossBetween val="between"/>
      </c:valAx>
      <c:spPr>
        <a:noFill/>
        <a:ln w="20986">
          <a:noFill/>
        </a:ln>
      </c:spPr>
    </c:plotArea>
    <c:plotVisOnly val="1"/>
    <c:dispBlanksAs val="gap"/>
    <c:showDLblsOverMax val="0"/>
  </c:chart>
  <c:spPr>
    <a:noFill/>
    <a:ln>
      <a:noFill/>
    </a:ln>
  </c:spPr>
  <c:txPr>
    <a:bodyPr/>
    <a:lstStyle/>
    <a:p>
      <a:pPr>
        <a:defRPr sz="1658" b="1" i="0" u="none" strike="noStrike" baseline="0">
          <a:solidFill>
            <a:schemeClr val="tx1"/>
          </a:solidFill>
          <a:latin typeface="Arial"/>
          <a:ea typeface="Arial"/>
          <a:cs typeface="Arial"/>
        </a:defRPr>
      </a:pPr>
      <a:endParaRPr lang="it-IT"/>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jpg"/></Relationships>
</file>

<file path=ppt/diagrams/_rels/data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03794-5575-485D-9DAD-B5EF61E1F34B}" type="doc">
      <dgm:prSet loTypeId="urn:microsoft.com/office/officeart/2005/8/layout/vList4" loCatId="picture" qsTypeId="urn:microsoft.com/office/officeart/2005/8/quickstyle/simple5" qsCatId="simple" csTypeId="urn:microsoft.com/office/officeart/2005/8/colors/accent0_2" csCatId="mainScheme" phldr="1"/>
      <dgm:spPr/>
      <dgm:t>
        <a:bodyPr/>
        <a:lstStyle/>
        <a:p>
          <a:endParaRPr lang="it-IT"/>
        </a:p>
      </dgm:t>
    </dgm:pt>
    <dgm:pt modelId="{4D3FC110-96A7-403E-8443-0FEB491A5AC7}">
      <dgm:prSet custT="1"/>
      <dgm:spPr/>
      <dgm:t>
        <a:bodyPr/>
        <a:lstStyle/>
        <a:p>
          <a:pPr algn="just">
            <a:buSzPts val="1300"/>
            <a:buFont typeface="Times New Roman" panose="02020603050405020304" pitchFamily="18" charset="0"/>
            <a:buChar char="-"/>
          </a:pPr>
          <a:r>
            <a:rPr lang="it-IT" sz="1800" b="1" i="1" dirty="0">
              <a:solidFill>
                <a:srgbClr val="FF0000"/>
              </a:solidFill>
            </a:rPr>
            <a:t>Benevento – 1° aprile 2021</a:t>
          </a:r>
          <a:r>
            <a:rPr lang="it-IT" sz="1800" b="1" dirty="0">
              <a:solidFill>
                <a:srgbClr val="FF0000"/>
              </a:solidFill>
            </a:rPr>
            <a:t> </a:t>
          </a:r>
          <a:r>
            <a:rPr lang="it-IT" sz="1800" b="1" dirty="0"/>
            <a:t>– </a:t>
          </a:r>
          <a:r>
            <a:rPr lang="it-IT" sz="1800" b="0" dirty="0"/>
            <a:t>I carabinieri del Nucleo Investigativo del Comando Provinciale di Benevento hanno arrestato in flagranza di reato 4 persone per tentata estorsione. I militari, alcuni travestiti da operai a seguito della denuncia di qualche giorno prima di un imprenditore, vittima di una richiesta estorsiva, attraverso un articolato dispositivo sorprendevano i quattro, tutti pregiudicati, mentre tentavano di riscuotere sul cantiere 10 mila euro. </a:t>
          </a:r>
        </a:p>
      </dgm:t>
    </dgm:pt>
    <dgm:pt modelId="{D5F1FAE8-1132-4A0D-A4E9-9D4CA87EBECE}" type="parTrans" cxnId="{35C6F57B-1E37-4907-A5EB-B2D509AF3ECD}">
      <dgm:prSet/>
      <dgm:spPr/>
      <dgm:t>
        <a:bodyPr/>
        <a:lstStyle/>
        <a:p>
          <a:endParaRPr lang="it-IT"/>
        </a:p>
      </dgm:t>
    </dgm:pt>
    <dgm:pt modelId="{AA34FEEA-7AE0-465D-A705-44C78E51E378}" type="sibTrans" cxnId="{35C6F57B-1E37-4907-A5EB-B2D509AF3ECD}">
      <dgm:prSet/>
      <dgm:spPr/>
      <dgm:t>
        <a:bodyPr/>
        <a:lstStyle/>
        <a:p>
          <a:endParaRPr lang="it-IT"/>
        </a:p>
      </dgm:t>
    </dgm:pt>
    <dgm:pt modelId="{94AFE644-8F50-4BD0-91A9-8A2A13EF6C4B}">
      <dgm:prSet custT="1"/>
      <dgm:spPr/>
      <dgm:t>
        <a:bodyPr/>
        <a:lstStyle/>
        <a:p>
          <a:pPr algn="just">
            <a:buSzPts val="1300"/>
            <a:buFont typeface="Times New Roman" panose="02020603050405020304" pitchFamily="18" charset="0"/>
            <a:buChar char="-"/>
          </a:pPr>
          <a:r>
            <a:rPr lang="it-IT" sz="1800" b="1" i="1" dirty="0">
              <a:solidFill>
                <a:srgbClr val="FF0000"/>
              </a:solidFill>
            </a:rPr>
            <a:t>Compagnia di Cerreto Sannita  -07 settembre 2021</a:t>
          </a:r>
          <a:r>
            <a:rPr lang="it-IT" sz="1800" b="1" dirty="0">
              <a:solidFill>
                <a:srgbClr val="FF0000"/>
              </a:solidFill>
            </a:rPr>
            <a:t> </a:t>
          </a:r>
          <a:r>
            <a:rPr lang="it-IT" sz="1800" b="0" dirty="0"/>
            <a:t>– I militari della Compagnia Carabinieri di Cerreto Sannita (BN), hanno dato esecuzione ad una O.C.C. nei confronti di  </a:t>
          </a:r>
          <a:r>
            <a:rPr lang="it-IT" sz="1800" b="0" dirty="0">
              <a:solidFill>
                <a:srgbClr val="0000CC"/>
              </a:solidFill>
            </a:rPr>
            <a:t>8</a:t>
          </a:r>
          <a:r>
            <a:rPr lang="it-IT" sz="1800" b="0" dirty="0">
              <a:solidFill>
                <a:srgbClr val="FF0000"/>
              </a:solidFill>
            </a:rPr>
            <a:t> </a:t>
          </a:r>
          <a:r>
            <a:rPr lang="it-IT" sz="1800" b="0" dirty="0">
              <a:solidFill>
                <a:srgbClr val="0000CC"/>
              </a:solidFill>
            </a:rPr>
            <a:t>soggetti responsabili</a:t>
          </a:r>
          <a:r>
            <a:rPr lang="it-IT" sz="1800" b="0" dirty="0">
              <a:solidFill>
                <a:srgbClr val="FF0000"/>
              </a:solidFill>
            </a:rPr>
            <a:t> </a:t>
          </a:r>
          <a:r>
            <a:rPr lang="it-IT" sz="1800" b="0" dirty="0"/>
            <a:t>di coltivazione, detenzione al fine di spaccio e cessione a terzi (anche di minore età), di sostanze stupefacenti del tipo marjuana e hashish.</a:t>
          </a:r>
        </a:p>
      </dgm:t>
    </dgm:pt>
    <dgm:pt modelId="{1AACC291-31CF-4433-8A86-D1410ECC42E2}" type="parTrans" cxnId="{8989895C-DDFD-45FF-8D03-FD40FCBBA269}">
      <dgm:prSet/>
      <dgm:spPr/>
      <dgm:t>
        <a:bodyPr/>
        <a:lstStyle/>
        <a:p>
          <a:endParaRPr lang="it-IT"/>
        </a:p>
      </dgm:t>
    </dgm:pt>
    <dgm:pt modelId="{71D77C6C-1DFD-44EB-BE12-A446438AE4A1}" type="sibTrans" cxnId="{8989895C-DDFD-45FF-8D03-FD40FCBBA269}">
      <dgm:prSet/>
      <dgm:spPr/>
      <dgm:t>
        <a:bodyPr/>
        <a:lstStyle/>
        <a:p>
          <a:endParaRPr lang="it-IT"/>
        </a:p>
      </dgm:t>
    </dgm:pt>
    <dgm:pt modelId="{2AE18F41-106F-4D69-B3EC-A4877EDA2C3F}" type="pres">
      <dgm:prSet presAssocID="{35B03794-5575-485D-9DAD-B5EF61E1F34B}" presName="linear" presStyleCnt="0">
        <dgm:presLayoutVars>
          <dgm:dir/>
          <dgm:resizeHandles val="exact"/>
        </dgm:presLayoutVars>
      </dgm:prSet>
      <dgm:spPr/>
      <dgm:t>
        <a:bodyPr/>
        <a:lstStyle/>
        <a:p>
          <a:endParaRPr lang="it-IT"/>
        </a:p>
      </dgm:t>
    </dgm:pt>
    <dgm:pt modelId="{AADB0335-6290-49B4-9FCA-895DA1749781}" type="pres">
      <dgm:prSet presAssocID="{4D3FC110-96A7-403E-8443-0FEB491A5AC7}" presName="comp" presStyleCnt="0"/>
      <dgm:spPr/>
    </dgm:pt>
    <dgm:pt modelId="{0E31C0CE-5E43-41B0-8416-36F6BE916CF9}" type="pres">
      <dgm:prSet presAssocID="{4D3FC110-96A7-403E-8443-0FEB491A5AC7}" presName="box" presStyleLbl="node1" presStyleIdx="0" presStyleCnt="2" custScaleY="79864" custLinFactNeighborX="788" custLinFactNeighborY="-51"/>
      <dgm:spPr/>
      <dgm:t>
        <a:bodyPr/>
        <a:lstStyle/>
        <a:p>
          <a:endParaRPr lang="it-IT"/>
        </a:p>
      </dgm:t>
    </dgm:pt>
    <dgm:pt modelId="{92AE0E76-F548-4986-A18A-F83902B86508}" type="pres">
      <dgm:prSet presAssocID="{4D3FC110-96A7-403E-8443-0FEB491A5AC7}" presName="img" presStyleLbl="fgImgPlace1" presStyleIdx="0" presStyleCnt="2" custScaleX="85732" custScaleY="89892"/>
      <dgm:spPr>
        <a:blipFill>
          <a:blip xmlns:r="http://schemas.openxmlformats.org/officeDocument/2006/relationships" r:embed="rId1"/>
          <a:srcRect/>
          <a:stretch>
            <a:fillRect l="-47000" r="-47000"/>
          </a:stretch>
        </a:blipFill>
      </dgm:spPr>
    </dgm:pt>
    <dgm:pt modelId="{064A04C3-57FA-4A67-95B6-A6DDF6BD3B44}" type="pres">
      <dgm:prSet presAssocID="{4D3FC110-96A7-403E-8443-0FEB491A5AC7}" presName="text" presStyleLbl="node1" presStyleIdx="0" presStyleCnt="2">
        <dgm:presLayoutVars>
          <dgm:bulletEnabled val="1"/>
        </dgm:presLayoutVars>
      </dgm:prSet>
      <dgm:spPr/>
      <dgm:t>
        <a:bodyPr/>
        <a:lstStyle/>
        <a:p>
          <a:endParaRPr lang="it-IT"/>
        </a:p>
      </dgm:t>
    </dgm:pt>
    <dgm:pt modelId="{7D05AA03-6B23-43DF-ADBF-B3138E159A25}" type="pres">
      <dgm:prSet presAssocID="{AA34FEEA-7AE0-465D-A705-44C78E51E378}" presName="spacer" presStyleCnt="0"/>
      <dgm:spPr/>
    </dgm:pt>
    <dgm:pt modelId="{D2862D02-24DA-4441-97DE-73EA872799AF}" type="pres">
      <dgm:prSet presAssocID="{94AFE644-8F50-4BD0-91A9-8A2A13EF6C4B}" presName="comp" presStyleCnt="0"/>
      <dgm:spPr/>
    </dgm:pt>
    <dgm:pt modelId="{83B77D4D-4859-4980-8F44-8B183C2D931C}" type="pres">
      <dgm:prSet presAssocID="{94AFE644-8F50-4BD0-91A9-8A2A13EF6C4B}" presName="box" presStyleLbl="node1" presStyleIdx="1" presStyleCnt="2" custLinFactNeighborX="788" custLinFactNeighborY="-51"/>
      <dgm:spPr/>
      <dgm:t>
        <a:bodyPr/>
        <a:lstStyle/>
        <a:p>
          <a:endParaRPr lang="it-IT"/>
        </a:p>
      </dgm:t>
    </dgm:pt>
    <dgm:pt modelId="{79CE7C9B-E98A-458A-AA55-13CC7C2E31DC}" type="pres">
      <dgm:prSet presAssocID="{94AFE644-8F50-4BD0-91A9-8A2A13EF6C4B}" presName="img" presStyleLbl="fgImgPlace1" presStyleIdx="1" presStyleCnt="2" custScaleX="110403" custScaleY="75742" custLinFactNeighborX="-4425" custLinFactNeighborY="0"/>
      <dgm:spPr>
        <a:blipFill>
          <a:blip xmlns:r="http://schemas.openxmlformats.org/officeDocument/2006/relationships" r:embed="rId2"/>
          <a:srcRect/>
          <a:stretch>
            <a:fillRect t="-10000" b="-10000"/>
          </a:stretch>
        </a:blipFill>
      </dgm:spPr>
    </dgm:pt>
    <dgm:pt modelId="{165DBD25-7FA8-451C-81CC-75E8A2998987}" type="pres">
      <dgm:prSet presAssocID="{94AFE644-8F50-4BD0-91A9-8A2A13EF6C4B}" presName="text" presStyleLbl="node1" presStyleIdx="1" presStyleCnt="2">
        <dgm:presLayoutVars>
          <dgm:bulletEnabled val="1"/>
        </dgm:presLayoutVars>
      </dgm:prSet>
      <dgm:spPr/>
      <dgm:t>
        <a:bodyPr/>
        <a:lstStyle/>
        <a:p>
          <a:endParaRPr lang="it-IT"/>
        </a:p>
      </dgm:t>
    </dgm:pt>
  </dgm:ptLst>
  <dgm:cxnLst>
    <dgm:cxn modelId="{8989895C-DDFD-45FF-8D03-FD40FCBBA269}" srcId="{35B03794-5575-485D-9DAD-B5EF61E1F34B}" destId="{94AFE644-8F50-4BD0-91A9-8A2A13EF6C4B}" srcOrd="1" destOrd="0" parTransId="{1AACC291-31CF-4433-8A86-D1410ECC42E2}" sibTransId="{71D77C6C-1DFD-44EB-BE12-A446438AE4A1}"/>
    <dgm:cxn modelId="{35C6F57B-1E37-4907-A5EB-B2D509AF3ECD}" srcId="{35B03794-5575-485D-9DAD-B5EF61E1F34B}" destId="{4D3FC110-96A7-403E-8443-0FEB491A5AC7}" srcOrd="0" destOrd="0" parTransId="{D5F1FAE8-1132-4A0D-A4E9-9D4CA87EBECE}" sibTransId="{AA34FEEA-7AE0-465D-A705-44C78E51E378}"/>
    <dgm:cxn modelId="{1D945D15-8F51-4725-AD81-670EC226F2E4}" type="presOf" srcId="{35B03794-5575-485D-9DAD-B5EF61E1F34B}" destId="{2AE18F41-106F-4D69-B3EC-A4877EDA2C3F}" srcOrd="0" destOrd="0" presId="urn:microsoft.com/office/officeart/2005/8/layout/vList4"/>
    <dgm:cxn modelId="{9534DCFB-1F6E-454B-BEE4-2A3D22D2E541}" type="presOf" srcId="{4D3FC110-96A7-403E-8443-0FEB491A5AC7}" destId="{0E31C0CE-5E43-41B0-8416-36F6BE916CF9}" srcOrd="0" destOrd="0" presId="urn:microsoft.com/office/officeart/2005/8/layout/vList4"/>
    <dgm:cxn modelId="{24F44BCE-D8F3-48A9-BA39-FBFDA02DEFE3}" type="presOf" srcId="{4D3FC110-96A7-403E-8443-0FEB491A5AC7}" destId="{064A04C3-57FA-4A67-95B6-A6DDF6BD3B44}" srcOrd="1" destOrd="0" presId="urn:microsoft.com/office/officeart/2005/8/layout/vList4"/>
    <dgm:cxn modelId="{889F72B3-83D3-4705-BDAF-25CCF0D9AF96}" type="presOf" srcId="{94AFE644-8F50-4BD0-91A9-8A2A13EF6C4B}" destId="{165DBD25-7FA8-451C-81CC-75E8A2998987}" srcOrd="1" destOrd="0" presId="urn:microsoft.com/office/officeart/2005/8/layout/vList4"/>
    <dgm:cxn modelId="{63CBD884-C897-4D3C-A4E1-CB8469D78962}" type="presOf" srcId="{94AFE644-8F50-4BD0-91A9-8A2A13EF6C4B}" destId="{83B77D4D-4859-4980-8F44-8B183C2D931C}" srcOrd="0" destOrd="0" presId="urn:microsoft.com/office/officeart/2005/8/layout/vList4"/>
    <dgm:cxn modelId="{CD7F239A-1691-4C6F-890A-A97A6C493475}" type="presParOf" srcId="{2AE18F41-106F-4D69-B3EC-A4877EDA2C3F}" destId="{AADB0335-6290-49B4-9FCA-895DA1749781}" srcOrd="0" destOrd="0" presId="urn:microsoft.com/office/officeart/2005/8/layout/vList4"/>
    <dgm:cxn modelId="{18D9EB54-9B05-4609-8DC5-AA93E52AAF3C}" type="presParOf" srcId="{AADB0335-6290-49B4-9FCA-895DA1749781}" destId="{0E31C0CE-5E43-41B0-8416-36F6BE916CF9}" srcOrd="0" destOrd="0" presId="urn:microsoft.com/office/officeart/2005/8/layout/vList4"/>
    <dgm:cxn modelId="{F6587BBC-F6C6-4EEF-8A13-F5E8B8679639}" type="presParOf" srcId="{AADB0335-6290-49B4-9FCA-895DA1749781}" destId="{92AE0E76-F548-4986-A18A-F83902B86508}" srcOrd="1" destOrd="0" presId="urn:microsoft.com/office/officeart/2005/8/layout/vList4"/>
    <dgm:cxn modelId="{2AE4AA23-F6DA-4CAB-A7F3-F5E019E96BA7}" type="presParOf" srcId="{AADB0335-6290-49B4-9FCA-895DA1749781}" destId="{064A04C3-57FA-4A67-95B6-A6DDF6BD3B44}" srcOrd="2" destOrd="0" presId="urn:microsoft.com/office/officeart/2005/8/layout/vList4"/>
    <dgm:cxn modelId="{F282FB88-BACC-4589-BF31-991B92FBB800}" type="presParOf" srcId="{2AE18F41-106F-4D69-B3EC-A4877EDA2C3F}" destId="{7D05AA03-6B23-43DF-ADBF-B3138E159A25}" srcOrd="1" destOrd="0" presId="urn:microsoft.com/office/officeart/2005/8/layout/vList4"/>
    <dgm:cxn modelId="{2BC3492C-8D75-4077-A8CF-13F8110CCBD6}" type="presParOf" srcId="{2AE18F41-106F-4D69-B3EC-A4877EDA2C3F}" destId="{D2862D02-24DA-4441-97DE-73EA872799AF}" srcOrd="2" destOrd="0" presId="urn:microsoft.com/office/officeart/2005/8/layout/vList4"/>
    <dgm:cxn modelId="{98383336-BE22-48D3-A330-B5BE4EE61C84}" type="presParOf" srcId="{D2862D02-24DA-4441-97DE-73EA872799AF}" destId="{83B77D4D-4859-4980-8F44-8B183C2D931C}" srcOrd="0" destOrd="0" presId="urn:microsoft.com/office/officeart/2005/8/layout/vList4"/>
    <dgm:cxn modelId="{16B3C596-103C-48AE-9173-1E07A15A65E3}" type="presParOf" srcId="{D2862D02-24DA-4441-97DE-73EA872799AF}" destId="{79CE7C9B-E98A-458A-AA55-13CC7C2E31DC}" srcOrd="1" destOrd="0" presId="urn:microsoft.com/office/officeart/2005/8/layout/vList4"/>
    <dgm:cxn modelId="{6B277791-98A6-4F71-975E-8283AF31B65C}" type="presParOf" srcId="{D2862D02-24DA-4441-97DE-73EA872799AF}" destId="{165DBD25-7FA8-451C-81CC-75E8A2998987}"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03794-5575-485D-9DAD-B5EF61E1F34B}"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it-IT"/>
        </a:p>
      </dgm:t>
    </dgm:pt>
    <dgm:pt modelId="{1F915A2B-6548-4212-ABCC-C5B095491B38}">
      <dgm:prSet custT="1"/>
      <dgm:spPr>
        <a:solidFill>
          <a:schemeClr val="bg2">
            <a:lumMod val="75000"/>
          </a:schemeClr>
        </a:solidFill>
      </dgm:spPr>
      <dgm:t>
        <a:bodyPr/>
        <a:lstStyle/>
        <a:p>
          <a:pPr algn="just"/>
          <a:r>
            <a:rPr lang="it-IT" sz="1400" b="1" i="1" dirty="0">
              <a:solidFill>
                <a:srgbClr val="FF0000"/>
              </a:solidFill>
            </a:rPr>
            <a:t>Benevento, 18 maggio 2021.</a:t>
          </a:r>
          <a:r>
            <a:rPr lang="it-IT" sz="1400" b="1" i="1" dirty="0">
              <a:solidFill>
                <a:schemeClr val="tx1"/>
              </a:solidFill>
            </a:rPr>
            <a:t>  </a:t>
          </a:r>
          <a:r>
            <a:rPr lang="it-IT" sz="1400" b="0" i="0" dirty="0">
              <a:solidFill>
                <a:schemeClr val="tx1"/>
              </a:solidFill>
              <a:latin typeface="+mn-lt"/>
            </a:rPr>
            <a:t>Operazione Trotta BUS -</a:t>
          </a:r>
          <a:r>
            <a:rPr lang="it-IT" sz="1400" b="0" dirty="0">
              <a:solidFill>
                <a:schemeClr val="tx1"/>
              </a:solidFill>
              <a:latin typeface="+mn-lt"/>
            </a:rPr>
            <a:t>I Carabinieri del Nucleo Investigativo hanno dato esecuzione ad un’ordinanza di custodia cautelare in carcere, nei confronti di tre giovani Beneventani per il reato di estorsione in concorso ai danni della TROTTA BUS Services spa.</a:t>
          </a:r>
        </a:p>
      </dgm:t>
    </dgm:pt>
    <dgm:pt modelId="{BA40D1D9-32D2-4E3F-9189-CF849E9397CA}" type="parTrans" cxnId="{283A7E2B-27C9-40D3-BA17-656ECA95297C}">
      <dgm:prSet/>
      <dgm:spPr/>
      <dgm:t>
        <a:bodyPr/>
        <a:lstStyle/>
        <a:p>
          <a:endParaRPr lang="it-IT"/>
        </a:p>
      </dgm:t>
    </dgm:pt>
    <dgm:pt modelId="{A1DD2C2E-3407-4F96-B668-D1E2D1650A88}" type="sibTrans" cxnId="{283A7E2B-27C9-40D3-BA17-656ECA95297C}">
      <dgm:prSet/>
      <dgm:spPr/>
      <dgm:t>
        <a:bodyPr/>
        <a:lstStyle/>
        <a:p>
          <a:endParaRPr lang="it-IT"/>
        </a:p>
      </dgm:t>
    </dgm:pt>
    <dgm:pt modelId="{5B41996D-A3F8-4B92-B82E-ED18579C30DA}">
      <dgm:prSet custT="1"/>
      <dgm:spPr>
        <a:solidFill>
          <a:srgbClr val="FFFF00"/>
        </a:solidFill>
      </dgm:spPr>
      <dgm:t>
        <a:bodyPr/>
        <a:lstStyle/>
        <a:p>
          <a:pPr algn="just"/>
          <a:r>
            <a:rPr lang="it-IT" sz="1400" b="1" dirty="0">
              <a:solidFill>
                <a:srgbClr val="FF0000"/>
              </a:solidFill>
              <a:latin typeface="+mn-lt"/>
            </a:rPr>
            <a:t>Benevento, 24 novembre 2021.  </a:t>
          </a:r>
          <a:r>
            <a:rPr lang="it-IT" sz="1400" b="1" dirty="0">
              <a:solidFill>
                <a:schemeClr val="tx1"/>
              </a:solidFill>
              <a:latin typeface="+mn-lt"/>
            </a:rPr>
            <a:t>-</a:t>
          </a:r>
          <a:r>
            <a:rPr lang="it-IT" sz="1400" b="0" dirty="0">
              <a:solidFill>
                <a:schemeClr val="tx1"/>
              </a:solidFill>
              <a:latin typeface="+mn-lt"/>
            </a:rPr>
            <a:t>I m</a:t>
          </a:r>
          <a:r>
            <a:rPr lang="it-IT" sz="1400" b="0" dirty="0">
              <a:solidFill>
                <a:schemeClr val="tx1"/>
              </a:solidFill>
              <a:effectLst/>
              <a:latin typeface="+mn-lt"/>
              <a:ea typeface="Calibri" panose="020F0502020204030204" pitchFamily="34" charset="0"/>
            </a:rPr>
            <a:t>ilitari del Comando Provinciale CC di Benevento hanno dando esecuzione a diciotto ordinanze applicative di misure cautelari personali -di cui 8 agli arresti domiciliari e 10 misure interdittive del divieto temporaneo di contrattare con la pubblica amministrazione- emesse dal Giudice per le Indagini Preliminari di Benevento, su richiesta della Procura della Repubblica, nei confronti di </a:t>
          </a:r>
          <a:r>
            <a:rPr lang="it-IT" sz="1400" b="0" dirty="0">
              <a:solidFill>
                <a:schemeClr val="tx1"/>
              </a:solidFill>
              <a:effectLst/>
              <a:latin typeface="+mn-lt"/>
              <a:ea typeface="Times New Roman" panose="02020603050405020304" pitchFamily="18" charset="0"/>
            </a:rPr>
            <a:t>vari soggetti, pubblici ufficiali in servizio presso la Provincia di Benevento, imprenditori e professionisti, </a:t>
          </a:r>
          <a:r>
            <a:rPr lang="it-IT" sz="1400" b="0" dirty="0">
              <a:solidFill>
                <a:schemeClr val="tx1"/>
              </a:solidFill>
              <a:latin typeface="+mn-lt"/>
            </a:rPr>
            <a:t>ritenuti gravemente indiziati dei delitti di corruzione aggravata, turbata libertà degli incanti, rivelazione di segreti d’ufficio ed emissione di fatture o altri documenti  nonché dei reati di tentativo di induzione indebita a dare o a promettere altre utilità, tentativo di concussione, turbata libertà del procedimento di scelta del contraente e falso ideologico. </a:t>
          </a:r>
        </a:p>
      </dgm:t>
    </dgm:pt>
    <dgm:pt modelId="{8506D394-ACA8-4207-85EB-820EE7DDA417}" type="parTrans" cxnId="{8C7C7E3C-A844-4E17-94C2-7C8F1A7262C7}">
      <dgm:prSet/>
      <dgm:spPr/>
      <dgm:t>
        <a:bodyPr/>
        <a:lstStyle/>
        <a:p>
          <a:endParaRPr lang="it-IT"/>
        </a:p>
      </dgm:t>
    </dgm:pt>
    <dgm:pt modelId="{F2878FF1-B570-4F9F-BF0F-9A205899DD23}" type="sibTrans" cxnId="{8C7C7E3C-A844-4E17-94C2-7C8F1A7262C7}">
      <dgm:prSet/>
      <dgm:spPr/>
      <dgm:t>
        <a:bodyPr/>
        <a:lstStyle/>
        <a:p>
          <a:endParaRPr lang="it-IT"/>
        </a:p>
      </dgm:t>
    </dgm:pt>
    <dgm:pt modelId="{C7F53AD5-29C5-4F93-B8CD-1569F298E596}">
      <dgm:prSe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pPr algn="just"/>
          <a:r>
            <a:rPr lang="it-IT" sz="1400" b="1" dirty="0">
              <a:solidFill>
                <a:srgbClr val="FF0000"/>
              </a:solidFill>
            </a:rPr>
            <a:t>Benevento e provincia, 23 dicembre 2021.</a:t>
          </a:r>
          <a:r>
            <a:rPr lang="it-IT" sz="1400" b="1" dirty="0"/>
            <a:t> </a:t>
          </a:r>
          <a:r>
            <a:rPr lang="it-IT" sz="1400" b="0" i="0" dirty="0">
              <a:solidFill>
                <a:schemeClr val="tx1"/>
              </a:solidFill>
              <a:latin typeface="+mn-lt"/>
            </a:rPr>
            <a:t>REDDITO DI CITTADINANZA -</a:t>
          </a:r>
          <a:r>
            <a:rPr lang="it-IT" sz="1400" i="0" dirty="0">
              <a:solidFill>
                <a:schemeClr val="tx1"/>
              </a:solidFill>
              <a:latin typeface="+mn-lt"/>
            </a:rPr>
            <a:t>I Carabinieri del locale Comando Provinciale e del N.I.L. hanno passato al setaccio ben </a:t>
          </a:r>
          <a:r>
            <a:rPr lang="it-IT" sz="1400" b="1" i="0" dirty="0">
              <a:solidFill>
                <a:schemeClr val="tx1"/>
              </a:solidFill>
              <a:latin typeface="+mn-lt"/>
            </a:rPr>
            <a:t>950 </a:t>
          </a:r>
          <a:r>
            <a:rPr lang="it-IT" sz="1400" i="0" dirty="0">
              <a:solidFill>
                <a:schemeClr val="tx1"/>
              </a:solidFill>
              <a:latin typeface="+mn-lt"/>
            </a:rPr>
            <a:t>nuclei famigliari corrispondenti al </a:t>
          </a:r>
          <a:r>
            <a:rPr lang="it-IT" sz="1400" b="1" i="0" dirty="0">
              <a:solidFill>
                <a:schemeClr val="tx1"/>
              </a:solidFill>
              <a:latin typeface="+mn-lt"/>
            </a:rPr>
            <a:t>13,3 %</a:t>
          </a:r>
          <a:r>
            <a:rPr lang="it-IT" sz="1400" i="0" dirty="0">
              <a:solidFill>
                <a:schemeClr val="tx1"/>
              </a:solidFill>
              <a:latin typeface="+mn-lt"/>
            </a:rPr>
            <a:t>  dei </a:t>
          </a:r>
          <a:r>
            <a:rPr lang="it-IT" sz="1400" b="1" i="0" dirty="0">
              <a:solidFill>
                <a:schemeClr val="tx1"/>
              </a:solidFill>
              <a:latin typeface="+mn-lt"/>
            </a:rPr>
            <a:t>7.121 </a:t>
          </a:r>
          <a:r>
            <a:rPr lang="it-IT" sz="1400" i="0" dirty="0">
              <a:solidFill>
                <a:schemeClr val="tx1"/>
              </a:solidFill>
              <a:latin typeface="+mn-lt"/>
            </a:rPr>
            <a:t>nuclei percettori del beneficio. </a:t>
          </a:r>
        </a:p>
        <a:p>
          <a:pPr algn="just"/>
          <a:r>
            <a:rPr lang="it-IT" sz="1400" i="0" dirty="0">
              <a:solidFill>
                <a:schemeClr val="tx1"/>
              </a:solidFill>
              <a:latin typeface="+mn-lt"/>
            </a:rPr>
            <a:t>Nel corso dei controlli, i militari dell’Arma hanno deferito in stato di libertà  </a:t>
          </a:r>
          <a:r>
            <a:rPr lang="it-IT" sz="1400" b="1" i="0" dirty="0">
              <a:solidFill>
                <a:schemeClr val="tx1"/>
              </a:solidFill>
              <a:latin typeface="+mn-lt"/>
            </a:rPr>
            <a:t>253</a:t>
          </a:r>
          <a:r>
            <a:rPr lang="it-IT" sz="1400" i="0" dirty="0">
              <a:solidFill>
                <a:schemeClr val="tx1"/>
              </a:solidFill>
              <a:latin typeface="+mn-lt"/>
            </a:rPr>
            <a:t> persone (di cui </a:t>
          </a:r>
          <a:r>
            <a:rPr lang="it-IT" sz="1400" b="1" i="0" dirty="0">
              <a:solidFill>
                <a:schemeClr val="tx1"/>
              </a:solidFill>
              <a:latin typeface="+mn-lt"/>
            </a:rPr>
            <a:t>153 </a:t>
          </a:r>
          <a:r>
            <a:rPr lang="it-IT" sz="1400" i="0" dirty="0">
              <a:solidFill>
                <a:schemeClr val="tx1"/>
              </a:solidFill>
              <a:latin typeface="+mn-lt"/>
            </a:rPr>
            <a:t>stranieri)</a:t>
          </a:r>
          <a:r>
            <a:rPr lang="it-IT" sz="1400" b="1" i="0" dirty="0">
              <a:solidFill>
                <a:schemeClr val="tx1"/>
              </a:solidFill>
              <a:latin typeface="+mn-lt"/>
            </a:rPr>
            <a:t> </a:t>
          </a:r>
          <a:r>
            <a:rPr lang="it-IT" sz="1400" i="0" dirty="0">
              <a:solidFill>
                <a:schemeClr val="tx1"/>
              </a:solidFill>
              <a:latin typeface="+mn-lt"/>
            </a:rPr>
            <a:t>per aver a vario titolo “reso false dichiarazioni o omesso comunicazione di informazioni dovute e  omesso di comunicare le variazioni di reddito o di patrimonio una volta percepito legittimamente il reddito”. Tali risultati, hanno permesso di accertare un esborso non dovuto dallo Stato pari a poco oltre  </a:t>
          </a:r>
          <a:r>
            <a:rPr lang="it-IT" sz="1400" b="1" i="0" dirty="0">
              <a:solidFill>
                <a:schemeClr val="tx1"/>
              </a:solidFill>
              <a:latin typeface="+mn-lt"/>
            </a:rPr>
            <a:t>1.000.000</a:t>
          </a:r>
          <a:r>
            <a:rPr lang="it-IT" sz="1400" i="0" dirty="0">
              <a:solidFill>
                <a:schemeClr val="tx1"/>
              </a:solidFill>
              <a:latin typeface="+mn-lt"/>
            </a:rPr>
            <a:t> di euro.  </a:t>
          </a:r>
        </a:p>
      </dgm:t>
    </dgm:pt>
    <dgm:pt modelId="{B48AE8E9-FD34-4DF1-B112-30A6DED3B9DE}" type="parTrans" cxnId="{ED953438-1001-45C6-807E-91692B39C698}">
      <dgm:prSet/>
      <dgm:spPr/>
      <dgm:t>
        <a:bodyPr/>
        <a:lstStyle/>
        <a:p>
          <a:endParaRPr lang="it-IT"/>
        </a:p>
      </dgm:t>
    </dgm:pt>
    <dgm:pt modelId="{723E3105-F764-49BE-842D-D84B0E0FA7F1}" type="sibTrans" cxnId="{ED953438-1001-45C6-807E-91692B39C698}">
      <dgm:prSet/>
      <dgm:spPr/>
      <dgm:t>
        <a:bodyPr/>
        <a:lstStyle/>
        <a:p>
          <a:endParaRPr lang="it-IT"/>
        </a:p>
      </dgm:t>
    </dgm:pt>
    <dgm:pt modelId="{2AE18F41-106F-4D69-B3EC-A4877EDA2C3F}" type="pres">
      <dgm:prSet presAssocID="{35B03794-5575-485D-9DAD-B5EF61E1F34B}" presName="linear" presStyleCnt="0">
        <dgm:presLayoutVars>
          <dgm:dir/>
          <dgm:resizeHandles val="exact"/>
        </dgm:presLayoutVars>
      </dgm:prSet>
      <dgm:spPr/>
      <dgm:t>
        <a:bodyPr/>
        <a:lstStyle/>
        <a:p>
          <a:endParaRPr lang="it-IT"/>
        </a:p>
      </dgm:t>
    </dgm:pt>
    <dgm:pt modelId="{EDC60376-3A85-4B59-B60E-2FA80F7EF389}" type="pres">
      <dgm:prSet presAssocID="{1F915A2B-6548-4212-ABCC-C5B095491B38}" presName="comp" presStyleCnt="0"/>
      <dgm:spPr/>
    </dgm:pt>
    <dgm:pt modelId="{3FA49BB2-7357-46ED-8AC0-E72D80E6AAA5}" type="pres">
      <dgm:prSet presAssocID="{1F915A2B-6548-4212-ABCC-C5B095491B38}" presName="box" presStyleLbl="node1" presStyleIdx="0" presStyleCnt="3" custLinFactNeighborX="-847"/>
      <dgm:spPr/>
      <dgm:t>
        <a:bodyPr/>
        <a:lstStyle/>
        <a:p>
          <a:endParaRPr lang="it-IT"/>
        </a:p>
      </dgm:t>
    </dgm:pt>
    <dgm:pt modelId="{7D8D6E63-55A7-4969-874F-53D2628F6D83}" type="pres">
      <dgm:prSet presAssocID="{1F915A2B-6548-4212-ABCC-C5B095491B38}" presName="img" presStyleLbl="fgImgPlace1" presStyleIdx="0" presStyleCnt="3" custLinFactNeighborX="-4609" custLinFactNeighborY="1847"/>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C1DCC839-91AC-48C4-947F-FACC5214F2D1}" type="pres">
      <dgm:prSet presAssocID="{1F915A2B-6548-4212-ABCC-C5B095491B38}" presName="text" presStyleLbl="node1" presStyleIdx="0" presStyleCnt="3">
        <dgm:presLayoutVars>
          <dgm:bulletEnabled val="1"/>
        </dgm:presLayoutVars>
      </dgm:prSet>
      <dgm:spPr/>
      <dgm:t>
        <a:bodyPr/>
        <a:lstStyle/>
        <a:p>
          <a:endParaRPr lang="it-IT"/>
        </a:p>
      </dgm:t>
    </dgm:pt>
    <dgm:pt modelId="{56C1226F-7F0B-4F90-B98C-F5988C3C3973}" type="pres">
      <dgm:prSet presAssocID="{A1DD2C2E-3407-4F96-B668-D1E2D1650A88}" presName="spacer" presStyleCnt="0"/>
      <dgm:spPr/>
    </dgm:pt>
    <dgm:pt modelId="{E14D53BC-AA49-49AD-9630-283591F76305}" type="pres">
      <dgm:prSet presAssocID="{5B41996D-A3F8-4B92-B82E-ED18579C30DA}" presName="comp" presStyleCnt="0"/>
      <dgm:spPr/>
    </dgm:pt>
    <dgm:pt modelId="{848C541F-9B0C-4712-B86B-7AF115F801D3}" type="pres">
      <dgm:prSet presAssocID="{5B41996D-A3F8-4B92-B82E-ED18579C30DA}" presName="box" presStyleLbl="node1" presStyleIdx="1" presStyleCnt="3" custScaleY="169831" custLinFactNeighborX="115" custLinFactNeighborY="1878"/>
      <dgm:spPr/>
      <dgm:t>
        <a:bodyPr/>
        <a:lstStyle/>
        <a:p>
          <a:endParaRPr lang="it-IT"/>
        </a:p>
      </dgm:t>
    </dgm:pt>
    <dgm:pt modelId="{9CE44EB1-82F2-4E04-B711-B432444EF5C9}" type="pres">
      <dgm:prSet presAssocID="{5B41996D-A3F8-4B92-B82E-ED18579C30DA}" presName="img"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1A9DBFC5-8CAC-484E-918E-068D03073912}" type="pres">
      <dgm:prSet presAssocID="{5B41996D-A3F8-4B92-B82E-ED18579C30DA}" presName="text" presStyleLbl="node1" presStyleIdx="1" presStyleCnt="3">
        <dgm:presLayoutVars>
          <dgm:bulletEnabled val="1"/>
        </dgm:presLayoutVars>
      </dgm:prSet>
      <dgm:spPr/>
      <dgm:t>
        <a:bodyPr/>
        <a:lstStyle/>
        <a:p>
          <a:endParaRPr lang="it-IT"/>
        </a:p>
      </dgm:t>
    </dgm:pt>
    <dgm:pt modelId="{29A86D9B-3BDD-46BB-A620-C8D82A2A9090}" type="pres">
      <dgm:prSet presAssocID="{F2878FF1-B570-4F9F-BF0F-9A205899DD23}" presName="spacer" presStyleCnt="0"/>
      <dgm:spPr/>
    </dgm:pt>
    <dgm:pt modelId="{147E010D-590F-457A-B83A-A23E25E89B79}" type="pres">
      <dgm:prSet presAssocID="{C7F53AD5-29C5-4F93-B8CD-1569F298E596}" presName="comp" presStyleCnt="0"/>
      <dgm:spPr/>
    </dgm:pt>
    <dgm:pt modelId="{DE0D1847-C1F4-40BF-8126-B3F7404A7EDC}" type="pres">
      <dgm:prSet presAssocID="{C7F53AD5-29C5-4F93-B8CD-1569F298E596}" presName="box" presStyleLbl="node1" presStyleIdx="2" presStyleCnt="3" custScaleY="134374" custLinFactNeighborX="3457" custLinFactNeighborY="31128"/>
      <dgm:spPr/>
      <dgm:t>
        <a:bodyPr/>
        <a:lstStyle/>
        <a:p>
          <a:endParaRPr lang="it-IT"/>
        </a:p>
      </dgm:t>
    </dgm:pt>
    <dgm:pt modelId="{7108E81D-3B55-4C05-97BE-F8450F794836}" type="pres">
      <dgm:prSet presAssocID="{C7F53AD5-29C5-4F93-B8CD-1569F298E596}" presName="img" presStyleLbl="fgImgPlace1" presStyleIdx="2" presStyleCnt="3" custScaleX="2761" custScaleY="23778" custLinFactNeighborX="-1578" custLinFactNeighborY="-7729"/>
      <dgm:spPr/>
    </dgm:pt>
    <dgm:pt modelId="{AA26E16B-DDB9-49EB-A915-003BF53AA667}" type="pres">
      <dgm:prSet presAssocID="{C7F53AD5-29C5-4F93-B8CD-1569F298E596}" presName="text" presStyleLbl="node1" presStyleIdx="2" presStyleCnt="3">
        <dgm:presLayoutVars>
          <dgm:bulletEnabled val="1"/>
        </dgm:presLayoutVars>
      </dgm:prSet>
      <dgm:spPr/>
      <dgm:t>
        <a:bodyPr/>
        <a:lstStyle/>
        <a:p>
          <a:endParaRPr lang="it-IT"/>
        </a:p>
      </dgm:t>
    </dgm:pt>
  </dgm:ptLst>
  <dgm:cxnLst>
    <dgm:cxn modelId="{8C7C7E3C-A844-4E17-94C2-7C8F1A7262C7}" srcId="{35B03794-5575-485D-9DAD-B5EF61E1F34B}" destId="{5B41996D-A3F8-4B92-B82E-ED18579C30DA}" srcOrd="1" destOrd="0" parTransId="{8506D394-ACA8-4207-85EB-820EE7DDA417}" sibTransId="{F2878FF1-B570-4F9F-BF0F-9A205899DD23}"/>
    <dgm:cxn modelId="{FE728C34-B0D0-4FA1-8E49-FE8E61BB73A9}" type="presOf" srcId="{C7F53AD5-29C5-4F93-B8CD-1569F298E596}" destId="{DE0D1847-C1F4-40BF-8126-B3F7404A7EDC}" srcOrd="0" destOrd="0" presId="urn:microsoft.com/office/officeart/2005/8/layout/vList4"/>
    <dgm:cxn modelId="{283A7E2B-27C9-40D3-BA17-656ECA95297C}" srcId="{35B03794-5575-485D-9DAD-B5EF61E1F34B}" destId="{1F915A2B-6548-4212-ABCC-C5B095491B38}" srcOrd="0" destOrd="0" parTransId="{BA40D1D9-32D2-4E3F-9189-CF849E9397CA}" sibTransId="{A1DD2C2E-3407-4F96-B668-D1E2D1650A88}"/>
    <dgm:cxn modelId="{5345B2BF-AD7B-429F-B41F-0359E8CF55FE}" type="presOf" srcId="{5B41996D-A3F8-4B92-B82E-ED18579C30DA}" destId="{1A9DBFC5-8CAC-484E-918E-068D03073912}" srcOrd="1" destOrd="0" presId="urn:microsoft.com/office/officeart/2005/8/layout/vList4"/>
    <dgm:cxn modelId="{1D945D15-8F51-4725-AD81-670EC226F2E4}" type="presOf" srcId="{35B03794-5575-485D-9DAD-B5EF61E1F34B}" destId="{2AE18F41-106F-4D69-B3EC-A4877EDA2C3F}" srcOrd="0" destOrd="0" presId="urn:microsoft.com/office/officeart/2005/8/layout/vList4"/>
    <dgm:cxn modelId="{ED953438-1001-45C6-807E-91692B39C698}" srcId="{35B03794-5575-485D-9DAD-B5EF61E1F34B}" destId="{C7F53AD5-29C5-4F93-B8CD-1569F298E596}" srcOrd="2" destOrd="0" parTransId="{B48AE8E9-FD34-4DF1-B112-30A6DED3B9DE}" sibTransId="{723E3105-F764-49BE-842D-D84B0E0FA7F1}"/>
    <dgm:cxn modelId="{DBD996E2-6E26-4D5B-83B1-DBB31AA52392}" type="presOf" srcId="{5B41996D-A3F8-4B92-B82E-ED18579C30DA}" destId="{848C541F-9B0C-4712-B86B-7AF115F801D3}" srcOrd="0" destOrd="0" presId="urn:microsoft.com/office/officeart/2005/8/layout/vList4"/>
    <dgm:cxn modelId="{795CCE36-AF7E-4C94-A29D-E572072BC795}" type="presOf" srcId="{C7F53AD5-29C5-4F93-B8CD-1569F298E596}" destId="{AA26E16B-DDB9-49EB-A915-003BF53AA667}" srcOrd="1" destOrd="0" presId="urn:microsoft.com/office/officeart/2005/8/layout/vList4"/>
    <dgm:cxn modelId="{D7824CE0-55BB-4730-A42A-EC54CD9A7BFF}" type="presOf" srcId="{1F915A2B-6548-4212-ABCC-C5B095491B38}" destId="{C1DCC839-91AC-48C4-947F-FACC5214F2D1}" srcOrd="1" destOrd="0" presId="urn:microsoft.com/office/officeart/2005/8/layout/vList4"/>
    <dgm:cxn modelId="{802AE0B8-C445-4DC4-A489-C952AD2BC9AF}" type="presOf" srcId="{1F915A2B-6548-4212-ABCC-C5B095491B38}" destId="{3FA49BB2-7357-46ED-8AC0-E72D80E6AAA5}" srcOrd="0" destOrd="0" presId="urn:microsoft.com/office/officeart/2005/8/layout/vList4"/>
    <dgm:cxn modelId="{2414BC18-AA35-49D1-88A2-CCD1F9EE0A11}" type="presParOf" srcId="{2AE18F41-106F-4D69-B3EC-A4877EDA2C3F}" destId="{EDC60376-3A85-4B59-B60E-2FA80F7EF389}" srcOrd="0" destOrd="0" presId="urn:microsoft.com/office/officeart/2005/8/layout/vList4"/>
    <dgm:cxn modelId="{F7657376-5B4C-4846-9C60-9C6A1949F139}" type="presParOf" srcId="{EDC60376-3A85-4B59-B60E-2FA80F7EF389}" destId="{3FA49BB2-7357-46ED-8AC0-E72D80E6AAA5}" srcOrd="0" destOrd="0" presId="urn:microsoft.com/office/officeart/2005/8/layout/vList4"/>
    <dgm:cxn modelId="{0358B4D3-AE59-4477-AAF4-5E35CEA50C3D}" type="presParOf" srcId="{EDC60376-3A85-4B59-B60E-2FA80F7EF389}" destId="{7D8D6E63-55A7-4969-874F-53D2628F6D83}" srcOrd="1" destOrd="0" presId="urn:microsoft.com/office/officeart/2005/8/layout/vList4"/>
    <dgm:cxn modelId="{1F75AD5A-5E75-42AD-A709-9C86C1F2E15F}" type="presParOf" srcId="{EDC60376-3A85-4B59-B60E-2FA80F7EF389}" destId="{C1DCC839-91AC-48C4-947F-FACC5214F2D1}" srcOrd="2" destOrd="0" presId="urn:microsoft.com/office/officeart/2005/8/layout/vList4"/>
    <dgm:cxn modelId="{8C92E14B-84A0-4B12-8903-DFCF6D921CED}" type="presParOf" srcId="{2AE18F41-106F-4D69-B3EC-A4877EDA2C3F}" destId="{56C1226F-7F0B-4F90-B98C-F5988C3C3973}" srcOrd="1" destOrd="0" presId="urn:microsoft.com/office/officeart/2005/8/layout/vList4"/>
    <dgm:cxn modelId="{3FE32224-2870-4608-8CAB-5E09456A850E}" type="presParOf" srcId="{2AE18F41-106F-4D69-B3EC-A4877EDA2C3F}" destId="{E14D53BC-AA49-49AD-9630-283591F76305}" srcOrd="2" destOrd="0" presId="urn:microsoft.com/office/officeart/2005/8/layout/vList4"/>
    <dgm:cxn modelId="{B77D2242-9867-43BA-A12A-8AF07F133C20}" type="presParOf" srcId="{E14D53BC-AA49-49AD-9630-283591F76305}" destId="{848C541F-9B0C-4712-B86B-7AF115F801D3}" srcOrd="0" destOrd="0" presId="urn:microsoft.com/office/officeart/2005/8/layout/vList4"/>
    <dgm:cxn modelId="{D73E4561-2B92-41C4-8B22-6D000DC4BD51}" type="presParOf" srcId="{E14D53BC-AA49-49AD-9630-283591F76305}" destId="{9CE44EB1-82F2-4E04-B711-B432444EF5C9}" srcOrd="1" destOrd="0" presId="urn:microsoft.com/office/officeart/2005/8/layout/vList4"/>
    <dgm:cxn modelId="{C784D712-EDDF-4607-B17A-F2D0C1E98010}" type="presParOf" srcId="{E14D53BC-AA49-49AD-9630-283591F76305}" destId="{1A9DBFC5-8CAC-484E-918E-068D03073912}" srcOrd="2" destOrd="0" presId="urn:microsoft.com/office/officeart/2005/8/layout/vList4"/>
    <dgm:cxn modelId="{62E31E41-7D4B-4E04-8576-F94A5C58535D}" type="presParOf" srcId="{2AE18F41-106F-4D69-B3EC-A4877EDA2C3F}" destId="{29A86D9B-3BDD-46BB-A620-C8D82A2A9090}" srcOrd="3" destOrd="0" presId="urn:microsoft.com/office/officeart/2005/8/layout/vList4"/>
    <dgm:cxn modelId="{1D65C045-51B0-425D-BD73-13A5A22591B5}" type="presParOf" srcId="{2AE18F41-106F-4D69-B3EC-A4877EDA2C3F}" destId="{147E010D-590F-457A-B83A-A23E25E89B79}" srcOrd="4" destOrd="0" presId="urn:microsoft.com/office/officeart/2005/8/layout/vList4"/>
    <dgm:cxn modelId="{FDE4E8CC-1240-4CAE-82CD-C42FE2ED2463}" type="presParOf" srcId="{147E010D-590F-457A-B83A-A23E25E89B79}" destId="{DE0D1847-C1F4-40BF-8126-B3F7404A7EDC}" srcOrd="0" destOrd="0" presId="urn:microsoft.com/office/officeart/2005/8/layout/vList4"/>
    <dgm:cxn modelId="{B12F78B3-B215-4534-A0BE-ABFEE028B464}" type="presParOf" srcId="{147E010D-590F-457A-B83A-A23E25E89B79}" destId="{7108E81D-3B55-4C05-97BE-F8450F794836}" srcOrd="1" destOrd="0" presId="urn:microsoft.com/office/officeart/2005/8/layout/vList4"/>
    <dgm:cxn modelId="{E87DD2A2-76ED-4FF8-BB37-211F0C5FF375}" type="presParOf" srcId="{147E010D-590F-457A-B83A-A23E25E89B79}" destId="{AA26E16B-DDB9-49EB-A915-003BF53AA667}"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5D5B85-D590-47B0-9DCF-998301CC2028}" type="datetimeFigureOut">
              <a:rPr lang="it-IT" smtClean="0"/>
              <a:t>30/12/2021</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4E6D154-AEA2-48A3-BCDE-BB4E4EC23059}" type="slidenum">
              <a:rPr lang="it-IT" smtClean="0"/>
              <a:t>‹N›</a:t>
            </a:fld>
            <a:endParaRPr lang="it-IT"/>
          </a:p>
        </p:txBody>
      </p:sp>
    </p:spTree>
    <p:extLst>
      <p:ext uri="{BB962C8B-B14F-4D97-AF65-F5344CB8AC3E}">
        <p14:creationId xmlns:p14="http://schemas.microsoft.com/office/powerpoint/2010/main" val="41430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74D686-41C4-4322-A044-AB9125908115}" type="slidenum">
              <a:rPr lang="it-IT" smtClean="0"/>
              <a:t>2</a:t>
            </a:fld>
            <a:endParaRPr lang="it-IT"/>
          </a:p>
        </p:txBody>
      </p:sp>
    </p:spTree>
    <p:extLst>
      <p:ext uri="{BB962C8B-B14F-4D97-AF65-F5344CB8AC3E}">
        <p14:creationId xmlns:p14="http://schemas.microsoft.com/office/powerpoint/2010/main" val="180931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74D686-41C4-4322-A044-AB9125908115}" type="slidenum">
              <a:rPr lang="it-IT" smtClean="0"/>
              <a:t>3</a:t>
            </a:fld>
            <a:endParaRPr lang="it-IT"/>
          </a:p>
        </p:txBody>
      </p:sp>
    </p:spTree>
    <p:extLst>
      <p:ext uri="{BB962C8B-B14F-4D97-AF65-F5344CB8AC3E}">
        <p14:creationId xmlns:p14="http://schemas.microsoft.com/office/powerpoint/2010/main" val="239796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74D686-41C4-4322-A044-AB9125908115}" type="slidenum">
              <a:rPr lang="it-IT" smtClean="0"/>
              <a:t>4</a:t>
            </a:fld>
            <a:endParaRPr lang="it-IT"/>
          </a:p>
        </p:txBody>
      </p:sp>
    </p:spTree>
    <p:extLst>
      <p:ext uri="{BB962C8B-B14F-4D97-AF65-F5344CB8AC3E}">
        <p14:creationId xmlns:p14="http://schemas.microsoft.com/office/powerpoint/2010/main" val="40365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xmlns="" id="{B7926957-FA10-4267-B8D2-8005BF616D17}"/>
              </a:ext>
            </a:extLst>
          </p:cNvPr>
          <p:cNvSpPr>
            <a:spLocks noGrp="1" noChangeArrowheads="1"/>
          </p:cNvSpPr>
          <p:nvPr>
            <p:ph type="sldNum" sz="quarter" idx="5"/>
          </p:nvPr>
        </p:nvSpPr>
        <p:spPr/>
        <p:txBody>
          <a:bodyPr/>
          <a:lstStyle>
            <a:lvl1pPr defTabSz="919163" eaLnBrk="0" hangingPunct="0">
              <a:defRPr>
                <a:solidFill>
                  <a:schemeClr val="tx1"/>
                </a:solidFill>
                <a:latin typeface="Arial" panose="020B0604020202020204" pitchFamily="34" charset="0"/>
                <a:cs typeface="Arial" panose="020B0604020202020204" pitchFamily="34" charset="0"/>
              </a:defRPr>
            </a:lvl1pPr>
            <a:lvl2pPr marL="742950" indent="-285750" defTabSz="919163" eaLnBrk="0" hangingPunct="0">
              <a:defRPr>
                <a:solidFill>
                  <a:schemeClr val="tx1"/>
                </a:solidFill>
                <a:latin typeface="Arial" panose="020B0604020202020204" pitchFamily="34" charset="0"/>
                <a:cs typeface="Arial" panose="020B0604020202020204" pitchFamily="34" charset="0"/>
              </a:defRPr>
            </a:lvl2pPr>
            <a:lvl3pPr marL="1143000" indent="-228600" defTabSz="919163" eaLnBrk="0" hangingPunct="0">
              <a:defRPr>
                <a:solidFill>
                  <a:schemeClr val="tx1"/>
                </a:solidFill>
                <a:latin typeface="Arial" panose="020B0604020202020204" pitchFamily="34" charset="0"/>
                <a:cs typeface="Arial" panose="020B0604020202020204" pitchFamily="34" charset="0"/>
              </a:defRPr>
            </a:lvl3pPr>
            <a:lvl4pPr marL="1600200" indent="-228600" defTabSz="919163" eaLnBrk="0" hangingPunct="0">
              <a:defRPr>
                <a:solidFill>
                  <a:schemeClr val="tx1"/>
                </a:solidFill>
                <a:latin typeface="Arial" panose="020B0604020202020204" pitchFamily="34" charset="0"/>
                <a:cs typeface="Arial" panose="020B0604020202020204" pitchFamily="34" charset="0"/>
              </a:defRPr>
            </a:lvl4pPr>
            <a:lvl5pPr marL="2057400" indent="-228600" defTabSz="919163" eaLnBrk="0" hangingPunct="0">
              <a:defRPr>
                <a:solidFill>
                  <a:schemeClr val="tx1"/>
                </a:solidFill>
                <a:latin typeface="Arial" panose="020B0604020202020204" pitchFamily="34" charset="0"/>
                <a:cs typeface="Arial" panose="020B0604020202020204" pitchFamily="34" charset="0"/>
              </a:defRPr>
            </a:lvl5pPr>
            <a:lvl6pPr marL="25146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9837DA-2598-4C08-BA36-CBD227D3418D}" type="slidenum">
              <a:rPr lang="it-IT" altLang="it-IT"/>
              <a:pPr eaLnBrk="1" hangingPunct="1"/>
              <a:t>5</a:t>
            </a:fld>
            <a:endParaRPr lang="it-IT" altLang="it-IT"/>
          </a:p>
        </p:txBody>
      </p:sp>
      <p:sp>
        <p:nvSpPr>
          <p:cNvPr id="31747" name="Rectangle 7">
            <a:extLst>
              <a:ext uri="{FF2B5EF4-FFF2-40B4-BE49-F238E27FC236}">
                <a16:creationId xmlns:a16="http://schemas.microsoft.com/office/drawing/2014/main" xmlns="" id="{944216CA-1A12-43EA-B7E3-CFE22DD15AFE}"/>
              </a:ext>
            </a:extLst>
          </p:cNvPr>
          <p:cNvSpPr txBox="1">
            <a:spLocks noGrp="1" noChangeArrowheads="1"/>
          </p:cNvSpPr>
          <p:nvPr/>
        </p:nvSpPr>
        <p:spPr bwMode="auto">
          <a:xfrm>
            <a:off x="5622925"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53" tIns="44078" rIns="88153" bIns="44078" anchor="b"/>
          <a:lstStyle>
            <a:lvl1pPr defTabSz="919163" eaLnBrk="0" hangingPunct="0">
              <a:defRPr>
                <a:solidFill>
                  <a:schemeClr val="tx1"/>
                </a:solidFill>
                <a:latin typeface="Arial" panose="020B0604020202020204" pitchFamily="34" charset="0"/>
                <a:cs typeface="Arial" panose="020B0604020202020204" pitchFamily="34" charset="0"/>
              </a:defRPr>
            </a:lvl1pPr>
            <a:lvl2pPr marL="742950" indent="-285750" defTabSz="919163" eaLnBrk="0" hangingPunct="0">
              <a:defRPr>
                <a:solidFill>
                  <a:schemeClr val="tx1"/>
                </a:solidFill>
                <a:latin typeface="Arial" panose="020B0604020202020204" pitchFamily="34" charset="0"/>
                <a:cs typeface="Arial" panose="020B0604020202020204" pitchFamily="34" charset="0"/>
              </a:defRPr>
            </a:lvl2pPr>
            <a:lvl3pPr marL="1143000" indent="-228600" defTabSz="919163" eaLnBrk="0" hangingPunct="0">
              <a:defRPr>
                <a:solidFill>
                  <a:schemeClr val="tx1"/>
                </a:solidFill>
                <a:latin typeface="Arial" panose="020B0604020202020204" pitchFamily="34" charset="0"/>
                <a:cs typeface="Arial" panose="020B0604020202020204" pitchFamily="34" charset="0"/>
              </a:defRPr>
            </a:lvl3pPr>
            <a:lvl4pPr marL="1600200" indent="-228600" defTabSz="919163" eaLnBrk="0" hangingPunct="0">
              <a:defRPr>
                <a:solidFill>
                  <a:schemeClr val="tx1"/>
                </a:solidFill>
                <a:latin typeface="Arial" panose="020B0604020202020204" pitchFamily="34" charset="0"/>
                <a:cs typeface="Arial" panose="020B0604020202020204" pitchFamily="34" charset="0"/>
              </a:defRPr>
            </a:lvl4pPr>
            <a:lvl5pPr marL="2057400" indent="-228600" defTabSz="919163" eaLnBrk="0" hangingPunct="0">
              <a:defRPr>
                <a:solidFill>
                  <a:schemeClr val="tx1"/>
                </a:solidFill>
                <a:latin typeface="Arial" panose="020B0604020202020204" pitchFamily="34" charset="0"/>
                <a:cs typeface="Arial" panose="020B0604020202020204" pitchFamily="34" charset="0"/>
              </a:defRPr>
            </a:lvl5pPr>
            <a:lvl6pPr marL="25146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59F4C9F-5BE9-470F-919B-93A350131B4C}" type="slidenum">
              <a:rPr lang="it-IT" altLang="it-IT" sz="1200"/>
              <a:pPr algn="r" eaLnBrk="1" hangingPunct="1"/>
              <a:t>5</a:t>
            </a:fld>
            <a:endParaRPr lang="it-IT" altLang="it-IT" sz="1200"/>
          </a:p>
        </p:txBody>
      </p:sp>
      <p:sp>
        <p:nvSpPr>
          <p:cNvPr id="31748" name="Rectangle 2">
            <a:extLst>
              <a:ext uri="{FF2B5EF4-FFF2-40B4-BE49-F238E27FC236}">
                <a16:creationId xmlns:a16="http://schemas.microsoft.com/office/drawing/2014/main" xmlns="" id="{5E7966CF-8F3D-4A7F-AA6E-B18B319011BA}"/>
              </a:ext>
            </a:extLst>
          </p:cNvPr>
          <p:cNvSpPr>
            <a:spLocks noGrp="1" noRot="1" noChangeAspect="1" noChangeArrowheads="1" noTextEdit="1"/>
          </p:cNvSpPr>
          <p:nvPr>
            <p:ph type="sldImg"/>
          </p:nvPr>
        </p:nvSpPr>
        <p:spPr>
          <a:xfrm>
            <a:off x="3749675" y="-15875"/>
            <a:ext cx="2565400" cy="1924050"/>
          </a:xfrm>
          <a:ln/>
        </p:spPr>
      </p:sp>
      <p:sp>
        <p:nvSpPr>
          <p:cNvPr id="31749" name="Rectangle 3">
            <a:extLst>
              <a:ext uri="{FF2B5EF4-FFF2-40B4-BE49-F238E27FC236}">
                <a16:creationId xmlns:a16="http://schemas.microsoft.com/office/drawing/2014/main" xmlns="" id="{EDAB058F-F6E7-4821-9496-0DE4A6BD59B8}"/>
              </a:ext>
            </a:extLst>
          </p:cNvPr>
          <p:cNvSpPr>
            <a:spLocks noGrp="1" noChangeArrowheads="1"/>
          </p:cNvSpPr>
          <p:nvPr>
            <p:ph type="body" idx="1"/>
          </p:nvPr>
        </p:nvSpPr>
        <p:spPr>
          <a:xfrm>
            <a:off x="0" y="1879600"/>
            <a:ext cx="9926638" cy="491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a:latin typeface="Arial" panose="020B0604020202020204" pitchFamily="34" charset="0"/>
              </a:rPr>
              <a:t>053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C74D686-41C4-4322-A044-AB9125908115}" type="slidenum">
              <a:rPr lang="it-IT" smtClean="0"/>
              <a:t>7</a:t>
            </a:fld>
            <a:endParaRPr lang="it-IT"/>
          </a:p>
        </p:txBody>
      </p:sp>
    </p:spTree>
    <p:extLst>
      <p:ext uri="{BB962C8B-B14F-4D97-AF65-F5344CB8AC3E}">
        <p14:creationId xmlns:p14="http://schemas.microsoft.com/office/powerpoint/2010/main" val="138524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74D686-41C4-4322-A044-AB9125908115}" type="slidenum">
              <a:rPr lang="it-IT" smtClean="0"/>
              <a:t>8</a:t>
            </a:fld>
            <a:endParaRPr lang="it-IT"/>
          </a:p>
        </p:txBody>
      </p:sp>
    </p:spTree>
    <p:extLst>
      <p:ext uri="{BB962C8B-B14F-4D97-AF65-F5344CB8AC3E}">
        <p14:creationId xmlns:p14="http://schemas.microsoft.com/office/powerpoint/2010/main" val="28917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49A0163-F7CC-4D68-AE45-5916C7A6BF7C}" type="datetimeFigureOut">
              <a:rPr lang="it-IT" smtClean="0"/>
              <a:t>30/12/2021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249540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49A0163-F7CC-4D68-AE45-5916C7A6BF7C}" type="datetimeFigureOut">
              <a:rPr lang="it-IT" smtClean="0"/>
              <a:t>30/12/2021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194409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49A0163-F7CC-4D68-AE45-5916C7A6BF7C}" type="datetimeFigureOut">
              <a:rPr lang="it-IT" smtClean="0"/>
              <a:t>30/12/2021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332030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49A0163-F7CC-4D68-AE45-5916C7A6BF7C}" type="datetimeFigureOut">
              <a:rPr lang="it-IT" smtClean="0"/>
              <a:t>30/12/2021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98224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49A0163-F7CC-4D68-AE45-5916C7A6BF7C}" type="datetimeFigureOut">
              <a:rPr lang="it-IT" smtClean="0"/>
              <a:t>30/12/2021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343038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49A0163-F7CC-4D68-AE45-5916C7A6BF7C}" type="datetimeFigureOut">
              <a:rPr lang="it-IT" smtClean="0"/>
              <a:t>30/12/2021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401145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49A0163-F7CC-4D68-AE45-5916C7A6BF7C}" type="datetimeFigureOut">
              <a:rPr lang="it-IT" smtClean="0"/>
              <a:t>30/12/2021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16897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49A0163-F7CC-4D68-AE45-5916C7A6BF7C}" type="datetimeFigureOut">
              <a:rPr lang="it-IT" smtClean="0"/>
              <a:t>30/12/2021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282361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49A0163-F7CC-4D68-AE45-5916C7A6BF7C}" type="datetimeFigureOut">
              <a:rPr lang="it-IT" smtClean="0"/>
              <a:t>30/12/2021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230973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49A0163-F7CC-4D68-AE45-5916C7A6BF7C}" type="datetimeFigureOut">
              <a:rPr lang="it-IT" smtClean="0"/>
              <a:t>30/12/2021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308910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49A0163-F7CC-4D68-AE45-5916C7A6BF7C}" type="datetimeFigureOut">
              <a:rPr lang="it-IT" smtClean="0"/>
              <a:t>30/12/2021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9EAE8F-DCAE-450B-9C59-63CC4AE27D0A}" type="slidenum">
              <a:rPr lang="it-IT" smtClean="0"/>
              <a:t>‹N›</a:t>
            </a:fld>
            <a:endParaRPr lang="it-IT"/>
          </a:p>
        </p:txBody>
      </p:sp>
    </p:spTree>
    <p:extLst>
      <p:ext uri="{BB962C8B-B14F-4D97-AF65-F5344CB8AC3E}">
        <p14:creationId xmlns:p14="http://schemas.microsoft.com/office/powerpoint/2010/main" val="1648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4">
                <a:lumMod val="60000"/>
                <a:lumOff val="40000"/>
              </a:schemeClr>
            </a:gs>
          </a:gsLst>
          <a:lin ang="189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A0163-F7CC-4D68-AE45-5916C7A6BF7C}" type="datetimeFigureOut">
              <a:rPr lang="it-IT" smtClean="0"/>
              <a:t>30/12/2021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EAE8F-DCAE-450B-9C59-63CC4AE27D0A}" type="slidenum">
              <a:rPr lang="it-IT" smtClean="0"/>
              <a:t>‹N›</a:t>
            </a:fld>
            <a:endParaRPr lang="it-IT"/>
          </a:p>
        </p:txBody>
      </p:sp>
    </p:spTree>
    <p:extLst>
      <p:ext uri="{BB962C8B-B14F-4D97-AF65-F5344CB8AC3E}">
        <p14:creationId xmlns:p14="http://schemas.microsoft.com/office/powerpoint/2010/main" val="2368833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22.jpeg"/><Relationship Id="rId5" Type="http://schemas.openxmlformats.org/officeDocument/2006/relationships/diagramLayout" Target="../diagrams/layout2.xml"/><Relationship Id="rId10" Type="http://schemas.openxmlformats.org/officeDocument/2006/relationships/image" Target="../media/image21.jpeg"/><Relationship Id="rId4" Type="http://schemas.openxmlformats.org/officeDocument/2006/relationships/diagramData" Target="../diagrams/data2.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251FEBC2-E481-4110-8C64-344262ACD6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9" r="2978"/>
          <a:stretch/>
        </p:blipFill>
        <p:spPr>
          <a:xfrm>
            <a:off x="1031719" y="1322328"/>
            <a:ext cx="7237047" cy="5419040"/>
          </a:xfrm>
          <a:prstGeom prst="rect">
            <a:avLst/>
          </a:prstGeom>
        </p:spPr>
      </p:pic>
      <p:sp>
        <p:nvSpPr>
          <p:cNvPr id="5" name="CasellaDiTesto 5">
            <a:extLst>
              <a:ext uri="{FF2B5EF4-FFF2-40B4-BE49-F238E27FC236}">
                <a16:creationId xmlns:a16="http://schemas.microsoft.com/office/drawing/2014/main" xmlns="" id="{E8F7CECC-D19C-4022-A504-7375364886F8}"/>
              </a:ext>
            </a:extLst>
          </p:cNvPr>
          <p:cNvSpPr txBox="1">
            <a:spLocks noChangeArrowheads="1"/>
          </p:cNvSpPr>
          <p:nvPr/>
        </p:nvSpPr>
        <p:spPr bwMode="auto">
          <a:xfrm>
            <a:off x="539552" y="260648"/>
            <a:ext cx="8136904" cy="877163"/>
          </a:xfrm>
          <a:prstGeom prst="rect">
            <a:avLst/>
          </a:prstGeom>
          <a:gradFill>
            <a:gsLst>
              <a:gs pos="0">
                <a:schemeClr val="bg2">
                  <a:lumMod val="90000"/>
                </a:schemeClr>
              </a:gs>
              <a:gs pos="35000">
                <a:schemeClr val="accent6">
                  <a:lumMod val="20000"/>
                  <a:lumOff val="80000"/>
                </a:schemeClr>
              </a:gs>
              <a:gs pos="100000">
                <a:schemeClr val="accent6">
                  <a:lumMod val="40000"/>
                  <a:lumOff val="60000"/>
                </a:schemeClr>
              </a:gs>
            </a:gsLst>
          </a:gra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it-IT" altLang="it-IT" sz="300" b="1" dirty="0">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ct val="0"/>
              </a:spcBef>
              <a:buFontTx/>
              <a:buNone/>
            </a:pPr>
            <a:r>
              <a:rPr lang="it-IT" altLang="it-IT" sz="2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COMANDO PROVINCIALE  / </a:t>
            </a:r>
            <a:r>
              <a:rPr lang="it-IT" altLang="it-IT" sz="24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GRUPPO FORESTALE</a:t>
            </a:r>
            <a:r>
              <a:rPr lang="it-IT" altLang="it-IT" sz="2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CARABINIERI DI BENEVENTO</a:t>
            </a:r>
          </a:p>
        </p:txBody>
      </p:sp>
      <p:pic>
        <p:nvPicPr>
          <p:cNvPr id="6" name="Picture 2">
            <a:extLst>
              <a:ext uri="{FF2B5EF4-FFF2-40B4-BE49-F238E27FC236}">
                <a16:creationId xmlns:a16="http://schemas.microsoft.com/office/drawing/2014/main" xmlns="" id="{36B1E4E6-1DF2-40AF-A753-A0E18309B6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90" y="8032"/>
            <a:ext cx="744086" cy="12973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xmlns="" id="{50B64A08-5385-4CDD-9A40-689C9A9571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54134" y="76131"/>
            <a:ext cx="796514" cy="120739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xmlns="" id="{E0D2F530-331E-4A18-AF40-A285E8E81ED8}"/>
              </a:ext>
            </a:extLst>
          </p:cNvPr>
          <p:cNvSpPr>
            <a:spLocks noGrp="1"/>
          </p:cNvSpPr>
          <p:nvPr>
            <p:ph idx="1"/>
          </p:nvPr>
        </p:nvSpPr>
        <p:spPr>
          <a:xfrm>
            <a:off x="882817" y="4221088"/>
            <a:ext cx="7237048" cy="1390501"/>
          </a:xfrm>
        </p:spPr>
        <p:txBody>
          <a:bodyPr>
            <a:normAutofit fontScale="32500" lnSpcReduction="20000"/>
          </a:bodyPr>
          <a:lstStyle/>
          <a:p>
            <a:pPr marL="0" indent="0" algn="ctr">
              <a:lnSpc>
                <a:spcPct val="170000"/>
              </a:lnSpc>
              <a:buNone/>
            </a:pPr>
            <a:r>
              <a:rPr lang="it-IT" altLang="it-IT" sz="12800" b="1" smtClean="0">
                <a:solidFill>
                  <a:srgbClr val="0000FF"/>
                </a:solidFill>
                <a:effectLst>
                  <a:outerShdw blurRad="38100" dist="38100" dir="2700000" algn="tl">
                    <a:srgbClr val="000000">
                      <a:alpha val="43137"/>
                    </a:srgbClr>
                  </a:outerShdw>
                </a:effectLst>
                <a:latin typeface="Viner Hand ITC" panose="03070502030502020203" pitchFamily="66" charset="0"/>
              </a:rPr>
              <a:t>Dati Operativi </a:t>
            </a:r>
            <a:r>
              <a:rPr lang="it-IT" altLang="it-IT" sz="12800" b="1" smtClean="0">
                <a:solidFill>
                  <a:srgbClr val="0000FF"/>
                </a:solidFill>
                <a:effectLst>
                  <a:outerShdw blurRad="38100" dist="38100" dir="2700000" algn="tl">
                    <a:srgbClr val="000000">
                      <a:alpha val="43137"/>
                    </a:srgbClr>
                  </a:outerShdw>
                </a:effectLst>
                <a:latin typeface="Viner Hand ITC" panose="03070502030502020203" pitchFamily="66" charset="0"/>
              </a:rPr>
              <a:t>di </a:t>
            </a:r>
            <a:r>
              <a:rPr lang="it-IT" altLang="it-IT" sz="12800" b="1" dirty="0">
                <a:solidFill>
                  <a:srgbClr val="0000FF"/>
                </a:solidFill>
                <a:effectLst>
                  <a:outerShdw blurRad="38100" dist="38100" dir="2700000" algn="tl">
                    <a:srgbClr val="000000">
                      <a:alpha val="43137"/>
                    </a:srgbClr>
                  </a:outerShdw>
                </a:effectLst>
                <a:latin typeface="Viner Hand ITC" panose="03070502030502020203" pitchFamily="66" charset="0"/>
              </a:rPr>
              <a:t>fine anno</a:t>
            </a:r>
            <a:endParaRPr lang="it-IT" altLang="it-IT" sz="9600" b="1" dirty="0">
              <a:solidFill>
                <a:srgbClr val="0000FF"/>
              </a:solidFill>
              <a:effectLst>
                <a:outerShdw blurRad="38100" dist="38100" dir="2700000" algn="tl">
                  <a:srgbClr val="000000">
                    <a:alpha val="43137"/>
                  </a:srgbClr>
                </a:outerShdw>
              </a:effectLst>
              <a:latin typeface="Viner Hand ITC" panose="03070502030502020203" pitchFamily="66" charset="0"/>
            </a:endParaRPr>
          </a:p>
          <a:p>
            <a:pPr algn="ctr"/>
            <a:endParaRPr lang="it-IT" dirty="0"/>
          </a:p>
        </p:txBody>
      </p:sp>
    </p:spTree>
    <p:extLst>
      <p:ext uri="{BB962C8B-B14F-4D97-AF65-F5344CB8AC3E}">
        <p14:creationId xmlns:p14="http://schemas.microsoft.com/office/powerpoint/2010/main" val="345330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005921" y="127819"/>
            <a:ext cx="5482952" cy="714408"/>
          </a:xfrm>
        </p:spPr>
        <p:txBody>
          <a:bodyPr>
            <a:normAutofit/>
          </a:bodyPr>
          <a:lstStyle/>
          <a:p>
            <a:r>
              <a:rPr lang="it-IT" sz="2800" b="1" dirty="0">
                <a:solidFill>
                  <a:srgbClr val="FF0000"/>
                </a:solidFill>
              </a:rPr>
              <a:t>ATTIVITA’ DI CONTRASTO COVID-19</a:t>
            </a:r>
          </a:p>
        </p:txBody>
      </p:sp>
      <p:pic>
        <p:nvPicPr>
          <p:cNvPr id="6" name="Immagine 5">
            <a:extLst>
              <a:ext uri="{FF2B5EF4-FFF2-40B4-BE49-F238E27FC236}">
                <a16:creationId xmlns:a16="http://schemas.microsoft.com/office/drawing/2014/main" xmlns="" id="{A4865363-F2A5-491E-9399-BD339A6A3F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2769" y="1176013"/>
            <a:ext cx="1736320" cy="976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magine 8">
            <a:extLst>
              <a:ext uri="{FF2B5EF4-FFF2-40B4-BE49-F238E27FC236}">
                <a16:creationId xmlns:a16="http://schemas.microsoft.com/office/drawing/2014/main" xmlns="" id="{30FC6E00-A6FA-4B2F-8931-7955FD027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17770" y="344971"/>
            <a:ext cx="1094908" cy="71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a:extLst>
              <a:ext uri="{FF2B5EF4-FFF2-40B4-BE49-F238E27FC236}">
                <a16:creationId xmlns:a16="http://schemas.microsoft.com/office/drawing/2014/main" xmlns="" id="{B0404EA9-8C83-4C03-9C7C-41B4AABD78F0}"/>
              </a:ext>
            </a:extLst>
          </p:cNvPr>
          <p:cNvSpPr/>
          <p:nvPr/>
        </p:nvSpPr>
        <p:spPr>
          <a:xfrm>
            <a:off x="611560" y="1612776"/>
            <a:ext cx="6494233" cy="584775"/>
          </a:xfrm>
          <a:prstGeom prst="rect">
            <a:avLst/>
          </a:prstGeom>
          <a:solidFill>
            <a:srgbClr val="3AB93A"/>
          </a:solidFill>
        </p:spPr>
        <p:txBody>
          <a:bodyPr wrap="square">
            <a:spAutoFit/>
          </a:bodyPr>
          <a:lstStyle/>
          <a:p>
            <a:pPr algn="ctr">
              <a:spcAft>
                <a:spcPts val="0"/>
              </a:spcAft>
            </a:pPr>
            <a:r>
              <a:rPr lang="it-IT" sz="1600" dirty="0">
                <a:latin typeface="Book Antiqua" panose="02040602050305030304" pitchFamily="18" charset="0"/>
                <a:ea typeface="Times New Roman" panose="02020603050405020304" pitchFamily="18" charset="0"/>
              </a:rPr>
              <a:t>CONTROLLI EFFETTUATI NEL PERIODO:</a:t>
            </a:r>
            <a:endParaRPr lang="it-IT" dirty="0">
              <a:latin typeface="Times New Roman" panose="02020603050405020304" pitchFamily="18" charset="0"/>
              <a:ea typeface="Times New Roman" panose="02020603050405020304" pitchFamily="18" charset="0"/>
            </a:endParaRPr>
          </a:p>
          <a:p>
            <a:pPr algn="ctr">
              <a:spcAft>
                <a:spcPts val="0"/>
              </a:spcAft>
            </a:pPr>
            <a:r>
              <a:rPr lang="it-IT" sz="1600" b="1" u="sng" dirty="0">
                <a:latin typeface="Book Antiqua" panose="02040602050305030304" pitchFamily="18" charset="0"/>
                <a:ea typeface="Times New Roman" panose="02020603050405020304" pitchFamily="18" charset="0"/>
              </a:rPr>
              <a:t>6 DICEMBRE 2021  AL 28 DICEMBRE 2021</a:t>
            </a:r>
            <a:endParaRPr lang="it-IT" dirty="0">
              <a:effectLst/>
              <a:latin typeface="Times New Roman" panose="02020603050405020304" pitchFamily="18" charset="0"/>
              <a:ea typeface="Times New Roman" panose="02020603050405020304" pitchFamily="18" charset="0"/>
            </a:endParaRPr>
          </a:p>
        </p:txBody>
      </p:sp>
      <p:graphicFrame>
        <p:nvGraphicFramePr>
          <p:cNvPr id="16" name="Tabella 15">
            <a:extLst>
              <a:ext uri="{FF2B5EF4-FFF2-40B4-BE49-F238E27FC236}">
                <a16:creationId xmlns:a16="http://schemas.microsoft.com/office/drawing/2014/main" xmlns="" id="{DEF6135C-C47B-45E6-84CD-5CCDE1CD182C}"/>
              </a:ext>
            </a:extLst>
          </p:cNvPr>
          <p:cNvGraphicFramePr>
            <a:graphicFrameLocks noGrp="1"/>
          </p:cNvGraphicFramePr>
          <p:nvPr>
            <p:extLst>
              <p:ext uri="{D42A27DB-BD31-4B8C-83A1-F6EECF244321}">
                <p14:modId xmlns:p14="http://schemas.microsoft.com/office/powerpoint/2010/main" val="2469402283"/>
              </p:ext>
            </p:extLst>
          </p:nvPr>
        </p:nvGraphicFramePr>
        <p:xfrm>
          <a:off x="877197" y="810253"/>
          <a:ext cx="5740400" cy="487680"/>
        </p:xfrm>
        <a:graphic>
          <a:graphicData uri="http://schemas.openxmlformats.org/drawingml/2006/table">
            <a:tbl>
              <a:tblPr firstRow="1" firstCol="1" bandRow="1"/>
              <a:tblGrid>
                <a:gridCol w="5740400">
                  <a:extLst>
                    <a:ext uri="{9D8B030D-6E8A-4147-A177-3AD203B41FA5}">
                      <a16:colId xmlns:a16="http://schemas.microsoft.com/office/drawing/2014/main" xmlns="" val="3137909016"/>
                    </a:ext>
                  </a:extLst>
                </a:gridCol>
              </a:tblGrid>
              <a:tr h="288290">
                <a:tc>
                  <a:txBody>
                    <a:bodyPr/>
                    <a:lstStyle/>
                    <a:p>
                      <a:pPr algn="ctr">
                        <a:spcAft>
                          <a:spcPts val="0"/>
                        </a:spcAft>
                      </a:pPr>
                      <a:r>
                        <a:rPr lang="it-IT" sz="1600" b="1" dirty="0">
                          <a:solidFill>
                            <a:srgbClr val="FFFFFF"/>
                          </a:solidFill>
                          <a:effectLst/>
                          <a:latin typeface="Book Antiqua" panose="02040602050305030304" pitchFamily="18" charset="0"/>
                          <a:ea typeface="Times New Roman" panose="02020603050405020304" pitchFamily="18" charset="0"/>
                        </a:rPr>
                        <a:t>Monitoraggio dei servizi di controllo </a:t>
                      </a:r>
                    </a:p>
                    <a:p>
                      <a:pPr algn="ctr">
                        <a:spcAft>
                          <a:spcPts val="0"/>
                        </a:spcAft>
                      </a:pPr>
                      <a:r>
                        <a:rPr lang="it-IT" sz="1600" b="1" dirty="0">
                          <a:solidFill>
                            <a:srgbClr val="FFFFFF"/>
                          </a:solidFill>
                          <a:effectLst/>
                          <a:latin typeface="Book Antiqua" panose="02040602050305030304" pitchFamily="18" charset="0"/>
                          <a:ea typeface="Times New Roman" panose="02020603050405020304" pitchFamily="18" charset="0"/>
                        </a:rPr>
                        <a:t>ANTI-COVID-19</a:t>
                      </a:r>
                      <a:endParaRPr lang="it-IT" sz="14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2F8E"/>
                      </a:solidFill>
                      <a:prstDash val="solid"/>
                      <a:round/>
                      <a:headEnd type="none" w="med" len="med"/>
                      <a:tailEnd type="none" w="med" len="med"/>
                    </a:lnL>
                    <a:lnR w="19050" cap="flat" cmpd="sng" algn="ctr">
                      <a:solidFill>
                        <a:srgbClr val="002F8E"/>
                      </a:solidFill>
                      <a:prstDash val="solid"/>
                      <a:round/>
                      <a:headEnd type="none" w="med" len="med"/>
                      <a:tailEnd type="none" w="med" len="med"/>
                    </a:lnR>
                    <a:lnT w="19050" cap="flat" cmpd="sng" algn="ctr">
                      <a:solidFill>
                        <a:srgbClr val="002F8E"/>
                      </a:solidFill>
                      <a:prstDash val="solid"/>
                      <a:round/>
                      <a:headEnd type="none" w="med" len="med"/>
                      <a:tailEnd type="none" w="med" len="med"/>
                    </a:lnT>
                    <a:lnB w="19050" cap="flat" cmpd="sng" algn="ctr">
                      <a:solidFill>
                        <a:srgbClr val="002F8E"/>
                      </a:solidFill>
                      <a:prstDash val="solid"/>
                      <a:round/>
                      <a:headEnd type="none" w="med" len="med"/>
                      <a:tailEnd type="none" w="med" len="med"/>
                    </a:lnB>
                    <a:solidFill>
                      <a:srgbClr val="002060"/>
                    </a:solidFill>
                  </a:tcPr>
                </a:tc>
                <a:extLst>
                  <a:ext uri="{0D108BD9-81ED-4DB2-BD59-A6C34878D82A}">
                    <a16:rowId xmlns:a16="http://schemas.microsoft.com/office/drawing/2014/main" xmlns="" val="1124530349"/>
                  </a:ext>
                </a:extLst>
              </a:tr>
            </a:tbl>
          </a:graphicData>
        </a:graphic>
      </p:graphicFrame>
      <p:graphicFrame>
        <p:nvGraphicFramePr>
          <p:cNvPr id="11" name="Tabella 10">
            <a:extLst>
              <a:ext uri="{FF2B5EF4-FFF2-40B4-BE49-F238E27FC236}">
                <a16:creationId xmlns:a16="http://schemas.microsoft.com/office/drawing/2014/main" xmlns="" id="{BFDBE709-F151-4381-8C05-1E9DFCEC36F9}"/>
              </a:ext>
            </a:extLst>
          </p:cNvPr>
          <p:cNvGraphicFramePr>
            <a:graphicFrameLocks noGrp="1"/>
          </p:cNvGraphicFramePr>
          <p:nvPr>
            <p:extLst>
              <p:ext uri="{D42A27DB-BD31-4B8C-83A1-F6EECF244321}">
                <p14:modId xmlns:p14="http://schemas.microsoft.com/office/powerpoint/2010/main" val="4275350063"/>
              </p:ext>
            </p:extLst>
          </p:nvPr>
        </p:nvGraphicFramePr>
        <p:xfrm>
          <a:off x="668959" y="3169919"/>
          <a:ext cx="6448844" cy="712767"/>
        </p:xfrm>
        <a:graphic>
          <a:graphicData uri="http://schemas.openxmlformats.org/drawingml/2006/table">
            <a:tbl>
              <a:tblPr firstRow="1" firstCol="1" bandRow="1">
                <a:tableStyleId>{5C22544A-7EE6-4342-B048-85BDC9FD1C3A}</a:tableStyleId>
              </a:tblPr>
              <a:tblGrid>
                <a:gridCol w="4542199">
                  <a:extLst>
                    <a:ext uri="{9D8B030D-6E8A-4147-A177-3AD203B41FA5}">
                      <a16:colId xmlns:a16="http://schemas.microsoft.com/office/drawing/2014/main" xmlns="" val="3062747091"/>
                    </a:ext>
                  </a:extLst>
                </a:gridCol>
                <a:gridCol w="1906645">
                  <a:extLst>
                    <a:ext uri="{9D8B030D-6E8A-4147-A177-3AD203B41FA5}">
                      <a16:colId xmlns:a16="http://schemas.microsoft.com/office/drawing/2014/main" xmlns="" val="1722016191"/>
                    </a:ext>
                  </a:extLst>
                </a:gridCol>
              </a:tblGrid>
              <a:tr h="712767">
                <a:tc>
                  <a:txBody>
                    <a:bodyPr/>
                    <a:lstStyle/>
                    <a:p>
                      <a:pPr algn="l">
                        <a:spcBef>
                          <a:spcPts val="600"/>
                        </a:spcBef>
                        <a:spcAft>
                          <a:spcPts val="0"/>
                        </a:spcAft>
                      </a:pPr>
                      <a:r>
                        <a:rPr lang="it-IT" sz="1200" dirty="0">
                          <a:effectLst/>
                        </a:rPr>
                        <a:t>DISPOSITIVI DI PROTEZIONE DELLE VIE RESPIRATORIE: PERSONE CONTROLLATE E SANZIONATE</a:t>
                      </a:r>
                      <a:endParaRPr lang="it-IT" sz="1400" dirty="0">
                        <a:effectLst/>
                      </a:endParaRPr>
                    </a:p>
                    <a:p>
                      <a:pPr algn="l">
                        <a:spcAft>
                          <a:spcPts val="600"/>
                        </a:spcAft>
                      </a:pPr>
                      <a:r>
                        <a:rPr lang="it-IT" sz="1000" dirty="0">
                          <a:effectLst/>
                        </a:rPr>
                        <a:t>(art. 4  del </a:t>
                      </a:r>
                      <a:r>
                        <a:rPr lang="it-IT" sz="1000" dirty="0" err="1">
                          <a:effectLst/>
                        </a:rPr>
                        <a:t>d.l.</a:t>
                      </a:r>
                      <a:r>
                        <a:rPr lang="it-IT" sz="1000" dirty="0">
                          <a:effectLst/>
                        </a:rPr>
                        <a:t> 19 del 2020)</a:t>
                      </a:r>
                      <a:endParaRPr lang="it-IT"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1800" dirty="0">
                          <a:solidFill>
                            <a:srgbClr val="FF0000"/>
                          </a:solidFill>
                          <a:effectLst/>
                          <a:latin typeface="Times New Roman" panose="02020603050405020304" pitchFamily="18" charset="0"/>
                          <a:ea typeface="Times New Roman" panose="02020603050405020304" pitchFamily="18" charset="0"/>
                        </a:rPr>
                        <a:t>2</a:t>
                      </a:r>
                    </a:p>
                  </a:txBody>
                  <a:tcPr marL="68580" marR="68580" marT="0" marB="0" anchor="ctr">
                    <a:solidFill>
                      <a:schemeClr val="accent1">
                        <a:lumMod val="40000"/>
                        <a:lumOff val="60000"/>
                      </a:schemeClr>
                    </a:solidFill>
                  </a:tcPr>
                </a:tc>
                <a:extLst>
                  <a:ext uri="{0D108BD9-81ED-4DB2-BD59-A6C34878D82A}">
                    <a16:rowId xmlns:a16="http://schemas.microsoft.com/office/drawing/2014/main" xmlns="" val="2352335761"/>
                  </a:ext>
                </a:extLst>
              </a:tr>
            </a:tbl>
          </a:graphicData>
        </a:graphic>
      </p:graphicFrame>
      <p:graphicFrame>
        <p:nvGraphicFramePr>
          <p:cNvPr id="13" name="Tabella 12">
            <a:extLst>
              <a:ext uri="{FF2B5EF4-FFF2-40B4-BE49-F238E27FC236}">
                <a16:creationId xmlns:a16="http://schemas.microsoft.com/office/drawing/2014/main" xmlns="" id="{E64A702F-C73B-4527-8371-9107A4B49874}"/>
              </a:ext>
            </a:extLst>
          </p:cNvPr>
          <p:cNvGraphicFramePr>
            <a:graphicFrameLocks noGrp="1"/>
          </p:cNvGraphicFramePr>
          <p:nvPr>
            <p:extLst>
              <p:ext uri="{D42A27DB-BD31-4B8C-83A1-F6EECF244321}">
                <p14:modId xmlns:p14="http://schemas.microsoft.com/office/powerpoint/2010/main" val="1159292860"/>
              </p:ext>
            </p:extLst>
          </p:nvPr>
        </p:nvGraphicFramePr>
        <p:xfrm>
          <a:off x="680969" y="3882686"/>
          <a:ext cx="6436834" cy="1490528"/>
        </p:xfrm>
        <a:graphic>
          <a:graphicData uri="http://schemas.openxmlformats.org/drawingml/2006/table">
            <a:tbl>
              <a:tblPr firstRow="1" firstCol="1" bandRow="1">
                <a:tableStyleId>{5C22544A-7EE6-4342-B048-85BDC9FD1C3A}</a:tableStyleId>
              </a:tblPr>
              <a:tblGrid>
                <a:gridCol w="4533740">
                  <a:extLst>
                    <a:ext uri="{9D8B030D-6E8A-4147-A177-3AD203B41FA5}">
                      <a16:colId xmlns:a16="http://schemas.microsoft.com/office/drawing/2014/main" xmlns="" val="2465625518"/>
                    </a:ext>
                  </a:extLst>
                </a:gridCol>
                <a:gridCol w="1903094">
                  <a:extLst>
                    <a:ext uri="{9D8B030D-6E8A-4147-A177-3AD203B41FA5}">
                      <a16:colId xmlns:a16="http://schemas.microsoft.com/office/drawing/2014/main" xmlns="" val="946494883"/>
                    </a:ext>
                  </a:extLst>
                </a:gridCol>
              </a:tblGrid>
              <a:tr h="372632">
                <a:tc>
                  <a:txBody>
                    <a:bodyPr/>
                    <a:lstStyle/>
                    <a:p>
                      <a:pPr algn="l">
                        <a:spcBef>
                          <a:spcPts val="600"/>
                        </a:spcBef>
                        <a:spcAft>
                          <a:spcPts val="0"/>
                        </a:spcAft>
                      </a:pPr>
                      <a:r>
                        <a:rPr lang="it-IT" sz="1200" dirty="0">
                          <a:effectLst/>
                        </a:rPr>
                        <a:t>ATTIVITÀ O ESERCIZI CONTROLLATI</a:t>
                      </a:r>
                      <a:endParaRPr lang="it-IT" sz="1400" dirty="0">
                        <a:effectLst/>
                      </a:endParaRPr>
                    </a:p>
                    <a:p>
                      <a:pPr algn="l">
                        <a:spcAft>
                          <a:spcPts val="600"/>
                        </a:spcAft>
                      </a:pPr>
                      <a:r>
                        <a:rPr lang="it-IT" sz="1000" dirty="0">
                          <a:effectLst/>
                        </a:rPr>
                        <a:t>(art. 9-bis del </a:t>
                      </a:r>
                      <a:r>
                        <a:rPr lang="it-IT" sz="1000" dirty="0" err="1">
                          <a:effectLst/>
                        </a:rPr>
                        <a:t>d.l.</a:t>
                      </a:r>
                      <a:r>
                        <a:rPr lang="it-IT" sz="1000" dirty="0">
                          <a:effectLst/>
                        </a:rPr>
                        <a:t> 52 del 2021)</a:t>
                      </a:r>
                      <a:endParaRPr lang="it-IT"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2000" b="1" kern="1200" dirty="0">
                          <a:solidFill>
                            <a:srgbClr val="FF0000"/>
                          </a:solidFill>
                          <a:effectLst/>
                          <a:latin typeface="+mn-lt"/>
                          <a:ea typeface="+mn-ea"/>
                          <a:cs typeface="+mn-cs"/>
                        </a:rPr>
                        <a:t>965</a:t>
                      </a:r>
                    </a:p>
                  </a:txBody>
                  <a:tcPr marL="68580" marR="68580" marT="0" marB="0" anchor="ctr">
                    <a:solidFill>
                      <a:schemeClr val="accent1">
                        <a:lumMod val="40000"/>
                        <a:lumOff val="60000"/>
                      </a:schemeClr>
                    </a:solidFill>
                  </a:tcPr>
                </a:tc>
                <a:extLst>
                  <a:ext uri="{0D108BD9-81ED-4DB2-BD59-A6C34878D82A}">
                    <a16:rowId xmlns:a16="http://schemas.microsoft.com/office/drawing/2014/main" xmlns="" val="3270544765"/>
                  </a:ext>
                </a:extLst>
              </a:tr>
              <a:tr h="372632">
                <a:tc>
                  <a:txBody>
                    <a:bodyPr/>
                    <a:lstStyle/>
                    <a:p>
                      <a:pPr algn="l">
                        <a:spcBef>
                          <a:spcPts val="600"/>
                        </a:spcBef>
                        <a:spcAft>
                          <a:spcPts val="0"/>
                        </a:spcAft>
                      </a:pPr>
                      <a:r>
                        <a:rPr lang="it-IT" sz="1200" dirty="0">
                          <a:effectLst/>
                        </a:rPr>
                        <a:t>TITOLARI DI ATTIVITÀ O ESERCIZI SANZIONATI </a:t>
                      </a:r>
                      <a:endParaRPr lang="it-IT" sz="1400" dirty="0">
                        <a:effectLst/>
                      </a:endParaRPr>
                    </a:p>
                    <a:p>
                      <a:pPr algn="l">
                        <a:spcAft>
                          <a:spcPts val="600"/>
                        </a:spcAft>
                      </a:pPr>
                      <a:r>
                        <a:rPr lang="it-IT" sz="1000" dirty="0">
                          <a:effectLst/>
                        </a:rPr>
                        <a:t>(art. 9-bis del </a:t>
                      </a:r>
                      <a:r>
                        <a:rPr lang="it-IT" sz="1000" dirty="0" err="1">
                          <a:effectLst/>
                        </a:rPr>
                        <a:t>d.l.</a:t>
                      </a:r>
                      <a:r>
                        <a:rPr lang="it-IT" sz="1000" dirty="0">
                          <a:effectLst/>
                        </a:rPr>
                        <a:t> 52 del 2021)</a:t>
                      </a:r>
                      <a:endParaRPr lang="it-IT"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2000" b="1" kern="1200" dirty="0">
                          <a:solidFill>
                            <a:srgbClr val="FF0000"/>
                          </a:solidFill>
                          <a:effectLst/>
                          <a:latin typeface="+mn-lt"/>
                          <a:ea typeface="+mn-ea"/>
                          <a:cs typeface="+mn-cs"/>
                        </a:rPr>
                        <a:t>13</a:t>
                      </a:r>
                    </a:p>
                  </a:txBody>
                  <a:tcPr marL="68580" marR="68580" marT="0" marB="0" anchor="ctr">
                    <a:solidFill>
                      <a:schemeClr val="accent1">
                        <a:lumMod val="40000"/>
                        <a:lumOff val="60000"/>
                      </a:schemeClr>
                    </a:solidFill>
                  </a:tcPr>
                </a:tc>
                <a:extLst>
                  <a:ext uri="{0D108BD9-81ED-4DB2-BD59-A6C34878D82A}">
                    <a16:rowId xmlns:a16="http://schemas.microsoft.com/office/drawing/2014/main" xmlns="" val="1919921117"/>
                  </a:ext>
                </a:extLst>
              </a:tr>
              <a:tr h="372632">
                <a:tc>
                  <a:txBody>
                    <a:bodyPr/>
                    <a:lstStyle/>
                    <a:p>
                      <a:pPr algn="l">
                        <a:spcBef>
                          <a:spcPts val="600"/>
                        </a:spcBef>
                        <a:spcAft>
                          <a:spcPts val="0"/>
                        </a:spcAft>
                      </a:pPr>
                      <a:r>
                        <a:rPr lang="it-IT" sz="1100">
                          <a:effectLst/>
                        </a:rPr>
                        <a:t>CHIUSURA PROVVISORIA DI  </a:t>
                      </a:r>
                      <a:r>
                        <a:rPr lang="it-IT" sz="1200">
                          <a:effectLst/>
                        </a:rPr>
                        <a:t>ATTIVITÀ </a:t>
                      </a:r>
                      <a:r>
                        <a:rPr lang="it-IT" sz="1100">
                          <a:effectLst/>
                        </a:rPr>
                        <a:t>O ESERCIZI </a:t>
                      </a:r>
                      <a:endParaRPr lang="it-IT" sz="1400">
                        <a:effectLst/>
                      </a:endParaRPr>
                    </a:p>
                    <a:p>
                      <a:pPr algn="l">
                        <a:spcAft>
                          <a:spcPts val="600"/>
                        </a:spcAft>
                      </a:pPr>
                      <a:r>
                        <a:rPr lang="it-IT" sz="1000">
                          <a:effectLst/>
                        </a:rPr>
                        <a:t>(art. 13 del d.l. 52 del 2021 – sanzione amministrativa)</a:t>
                      </a:r>
                      <a:endParaRPr lang="it-IT"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2000" b="1" kern="1200">
                          <a:solidFill>
                            <a:srgbClr val="FF0000"/>
                          </a:solidFill>
                          <a:effectLst/>
                          <a:latin typeface="+mn-lt"/>
                          <a:ea typeface="+mn-ea"/>
                          <a:cs typeface="+mn-cs"/>
                        </a:rPr>
                        <a:t>2</a:t>
                      </a:r>
                      <a:endParaRPr lang="it-IT" sz="2000" b="1" kern="1200" dirty="0">
                        <a:solidFill>
                          <a:srgbClr val="FF0000"/>
                        </a:solidFill>
                        <a:effectLst/>
                        <a:latin typeface="+mn-lt"/>
                        <a:ea typeface="+mn-ea"/>
                        <a:cs typeface="+mn-cs"/>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xmlns="" val="2690179946"/>
                  </a:ext>
                </a:extLst>
              </a:tr>
              <a:tr h="372632">
                <a:tc>
                  <a:txBody>
                    <a:bodyPr/>
                    <a:lstStyle/>
                    <a:p>
                      <a:pPr algn="l">
                        <a:spcBef>
                          <a:spcPts val="600"/>
                        </a:spcBef>
                        <a:spcAft>
                          <a:spcPts val="0"/>
                        </a:spcAft>
                      </a:pPr>
                      <a:r>
                        <a:rPr lang="it-IT" sz="1100" dirty="0">
                          <a:effectLst/>
                        </a:rPr>
                        <a:t>CHIUSURA PROVVISORIA DI  </a:t>
                      </a:r>
                      <a:r>
                        <a:rPr lang="it-IT" sz="1200" dirty="0">
                          <a:effectLst/>
                        </a:rPr>
                        <a:t>ATTIVITÀ </a:t>
                      </a:r>
                      <a:r>
                        <a:rPr lang="it-IT" sz="1100" dirty="0">
                          <a:effectLst/>
                        </a:rPr>
                        <a:t>O ESERCIZI </a:t>
                      </a:r>
                      <a:endParaRPr lang="it-IT" sz="1400" dirty="0">
                        <a:effectLst/>
                      </a:endParaRPr>
                    </a:p>
                    <a:p>
                      <a:pPr algn="l">
                        <a:spcAft>
                          <a:spcPts val="600"/>
                        </a:spcAft>
                      </a:pPr>
                      <a:r>
                        <a:rPr lang="it-IT" sz="1000" dirty="0">
                          <a:effectLst/>
                        </a:rPr>
                        <a:t>(art. 4 del </a:t>
                      </a:r>
                      <a:r>
                        <a:rPr lang="it-IT" sz="1000" dirty="0" err="1">
                          <a:effectLst/>
                        </a:rPr>
                        <a:t>d.l.</a:t>
                      </a:r>
                      <a:r>
                        <a:rPr lang="it-IT" sz="1000" dirty="0">
                          <a:effectLst/>
                        </a:rPr>
                        <a:t> 19 del 2020 – misura cautelare)</a:t>
                      </a:r>
                      <a:endParaRPr lang="it-IT"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1800" b="1" kern="1200" dirty="0">
                          <a:solidFill>
                            <a:srgbClr val="FF0000"/>
                          </a:solidFill>
                          <a:effectLst/>
                          <a:latin typeface="Times New Roman" panose="02020603050405020304" pitchFamily="18" charset="0"/>
                          <a:ea typeface="Times New Roman" panose="02020603050405020304" pitchFamily="18" charset="0"/>
                          <a:cs typeface="+mn-cs"/>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xmlns="" val="1923053004"/>
                  </a:ext>
                </a:extLst>
              </a:tr>
            </a:tbl>
          </a:graphicData>
        </a:graphic>
      </p:graphicFrame>
      <p:graphicFrame>
        <p:nvGraphicFramePr>
          <p:cNvPr id="17" name="Tabella 16">
            <a:extLst>
              <a:ext uri="{FF2B5EF4-FFF2-40B4-BE49-F238E27FC236}">
                <a16:creationId xmlns:a16="http://schemas.microsoft.com/office/drawing/2014/main" xmlns="" id="{6F3C01E5-54D4-4028-8032-8B9EA483DB76}"/>
              </a:ext>
            </a:extLst>
          </p:cNvPr>
          <p:cNvGraphicFramePr>
            <a:graphicFrameLocks noGrp="1"/>
          </p:cNvGraphicFramePr>
          <p:nvPr>
            <p:extLst>
              <p:ext uri="{D42A27DB-BD31-4B8C-83A1-F6EECF244321}">
                <p14:modId xmlns:p14="http://schemas.microsoft.com/office/powerpoint/2010/main" val="1093032386"/>
              </p:ext>
            </p:extLst>
          </p:nvPr>
        </p:nvGraphicFramePr>
        <p:xfrm>
          <a:off x="668958" y="5373216"/>
          <a:ext cx="6448845" cy="936104"/>
        </p:xfrm>
        <a:graphic>
          <a:graphicData uri="http://schemas.openxmlformats.org/drawingml/2006/table">
            <a:tbl>
              <a:tblPr firstRow="1" firstCol="1" bandRow="1">
                <a:tableStyleId>{5C22544A-7EE6-4342-B048-85BDC9FD1C3A}</a:tableStyleId>
              </a:tblPr>
              <a:tblGrid>
                <a:gridCol w="4542200">
                  <a:extLst>
                    <a:ext uri="{9D8B030D-6E8A-4147-A177-3AD203B41FA5}">
                      <a16:colId xmlns:a16="http://schemas.microsoft.com/office/drawing/2014/main" xmlns="" val="1158462098"/>
                    </a:ext>
                  </a:extLst>
                </a:gridCol>
                <a:gridCol w="1906645">
                  <a:extLst>
                    <a:ext uri="{9D8B030D-6E8A-4147-A177-3AD203B41FA5}">
                      <a16:colId xmlns:a16="http://schemas.microsoft.com/office/drawing/2014/main" xmlns="" val="633933039"/>
                    </a:ext>
                  </a:extLst>
                </a:gridCol>
              </a:tblGrid>
              <a:tr h="936104">
                <a:tc>
                  <a:txBody>
                    <a:bodyPr/>
                    <a:lstStyle/>
                    <a:p>
                      <a:pPr algn="l">
                        <a:spcBef>
                          <a:spcPts val="600"/>
                        </a:spcBef>
                        <a:spcAft>
                          <a:spcPts val="0"/>
                        </a:spcAft>
                      </a:pPr>
                      <a:r>
                        <a:rPr lang="it-IT" sz="1100" dirty="0">
                          <a:effectLst/>
                        </a:rPr>
                        <a:t>PERSONE DENUNCIATE ex art. 260 </a:t>
                      </a:r>
                      <a:r>
                        <a:rPr lang="it-IT" sz="1100" dirty="0" err="1">
                          <a:effectLst/>
                        </a:rPr>
                        <a:t>r.d.</a:t>
                      </a:r>
                      <a:r>
                        <a:rPr lang="it-IT" sz="1100" dirty="0">
                          <a:effectLst/>
                        </a:rPr>
                        <a:t> 27.07.1934 n.1265</a:t>
                      </a:r>
                      <a:endParaRPr lang="it-IT" sz="1400" dirty="0">
                        <a:effectLst/>
                      </a:endParaRPr>
                    </a:p>
                    <a:p>
                      <a:pPr algn="l">
                        <a:spcAft>
                          <a:spcPts val="0"/>
                        </a:spcAft>
                      </a:pPr>
                      <a:r>
                        <a:rPr lang="it-IT" sz="1000" dirty="0">
                          <a:effectLst/>
                        </a:rPr>
                        <a:t>(art. 2, comma 3, del </a:t>
                      </a:r>
                      <a:r>
                        <a:rPr lang="it-IT" sz="1000" dirty="0" err="1">
                          <a:effectLst/>
                        </a:rPr>
                        <a:t>d.l.</a:t>
                      </a:r>
                      <a:r>
                        <a:rPr lang="it-IT" sz="1000" dirty="0">
                          <a:effectLst/>
                        </a:rPr>
                        <a:t> 33 del 2020) </a:t>
                      </a:r>
                      <a:endParaRPr lang="it-IT" sz="1400" dirty="0">
                        <a:effectLst/>
                      </a:endParaRPr>
                    </a:p>
                    <a:p>
                      <a:pPr algn="l">
                        <a:spcAft>
                          <a:spcPts val="600"/>
                        </a:spcAft>
                      </a:pPr>
                      <a:r>
                        <a:rPr lang="it-IT" sz="900" dirty="0">
                          <a:effectLst/>
                        </a:rPr>
                        <a:t>Inosservanza del divieto di mobilità dalla propria abitazione o dimora per le persone in quarantena perché risultate positive al virus</a:t>
                      </a:r>
                      <a:endParaRPr lang="it-IT"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1800" b="1" kern="1200" dirty="0">
                          <a:solidFill>
                            <a:srgbClr val="FF0000"/>
                          </a:solidFill>
                          <a:effectLst/>
                          <a:latin typeface="Times New Roman" panose="02020603050405020304" pitchFamily="18" charset="0"/>
                          <a:ea typeface="Times New Roman" panose="02020603050405020304" pitchFamily="18" charset="0"/>
                          <a:cs typeface="+mn-cs"/>
                        </a:rPr>
                        <a:t>-</a:t>
                      </a:r>
                    </a:p>
                  </a:txBody>
                  <a:tcPr marL="68580" marR="68580" marT="0" marB="0" anchor="ctr">
                    <a:solidFill>
                      <a:schemeClr val="accent1">
                        <a:lumMod val="40000"/>
                        <a:lumOff val="60000"/>
                      </a:schemeClr>
                    </a:solidFill>
                  </a:tcPr>
                </a:tc>
                <a:extLst>
                  <a:ext uri="{0D108BD9-81ED-4DB2-BD59-A6C34878D82A}">
                    <a16:rowId xmlns:a16="http://schemas.microsoft.com/office/drawing/2014/main" xmlns="" val="455830705"/>
                  </a:ext>
                </a:extLst>
              </a:tr>
            </a:tbl>
          </a:graphicData>
        </a:graphic>
      </p:graphicFrame>
      <p:graphicFrame>
        <p:nvGraphicFramePr>
          <p:cNvPr id="18" name="Tabella 17">
            <a:extLst>
              <a:ext uri="{FF2B5EF4-FFF2-40B4-BE49-F238E27FC236}">
                <a16:creationId xmlns:a16="http://schemas.microsoft.com/office/drawing/2014/main" xmlns="" id="{37ADE276-069C-4822-A736-81C6CB3F3274}"/>
              </a:ext>
            </a:extLst>
          </p:cNvPr>
          <p:cNvGraphicFramePr>
            <a:graphicFrameLocks noGrp="1"/>
          </p:cNvGraphicFramePr>
          <p:nvPr>
            <p:extLst>
              <p:ext uri="{D42A27DB-BD31-4B8C-83A1-F6EECF244321}">
                <p14:modId xmlns:p14="http://schemas.microsoft.com/office/powerpoint/2010/main" val="102214270"/>
              </p:ext>
            </p:extLst>
          </p:nvPr>
        </p:nvGraphicFramePr>
        <p:xfrm>
          <a:off x="668958" y="2296944"/>
          <a:ext cx="6436834" cy="872974"/>
        </p:xfrm>
        <a:graphic>
          <a:graphicData uri="http://schemas.openxmlformats.org/drawingml/2006/table">
            <a:tbl>
              <a:tblPr firstRow="1" firstCol="1" bandRow="1">
                <a:tableStyleId>{5C22544A-7EE6-4342-B048-85BDC9FD1C3A}</a:tableStyleId>
              </a:tblPr>
              <a:tblGrid>
                <a:gridCol w="4533740">
                  <a:extLst>
                    <a:ext uri="{9D8B030D-6E8A-4147-A177-3AD203B41FA5}">
                      <a16:colId xmlns:a16="http://schemas.microsoft.com/office/drawing/2014/main" xmlns="" val="1007349271"/>
                    </a:ext>
                  </a:extLst>
                </a:gridCol>
                <a:gridCol w="1903094">
                  <a:extLst>
                    <a:ext uri="{9D8B030D-6E8A-4147-A177-3AD203B41FA5}">
                      <a16:colId xmlns:a16="http://schemas.microsoft.com/office/drawing/2014/main" xmlns="" val="3829102535"/>
                    </a:ext>
                  </a:extLst>
                </a:gridCol>
              </a:tblGrid>
              <a:tr h="436487">
                <a:tc>
                  <a:txBody>
                    <a:bodyPr/>
                    <a:lstStyle/>
                    <a:p>
                      <a:pPr algn="l">
                        <a:spcBef>
                          <a:spcPts val="600"/>
                        </a:spcBef>
                        <a:spcAft>
                          <a:spcPts val="0"/>
                        </a:spcAft>
                      </a:pPr>
                      <a:r>
                        <a:rPr lang="it-IT" sz="1200" dirty="0">
                          <a:effectLst/>
                        </a:rPr>
                        <a:t>GREEN PASS: PERSONE CONTROLLATE</a:t>
                      </a:r>
                      <a:endParaRPr lang="it-IT" sz="1400" dirty="0">
                        <a:effectLst/>
                      </a:endParaRPr>
                    </a:p>
                    <a:p>
                      <a:pPr algn="l">
                        <a:spcAft>
                          <a:spcPts val="600"/>
                        </a:spcAft>
                      </a:pPr>
                      <a:r>
                        <a:rPr lang="en-US" sz="1000" dirty="0">
                          <a:effectLst/>
                        </a:rPr>
                        <a:t>(da art. 9-bis ad art. 9-septies del </a:t>
                      </a:r>
                      <a:r>
                        <a:rPr lang="en-US" sz="1000" dirty="0" err="1">
                          <a:effectLst/>
                        </a:rPr>
                        <a:t>d.l</a:t>
                      </a:r>
                      <a:r>
                        <a:rPr lang="en-US" sz="1000" dirty="0">
                          <a:effectLst/>
                        </a:rPr>
                        <a:t>. 52 del 2021)</a:t>
                      </a:r>
                      <a:endParaRPr lang="it-IT"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2000" b="1" kern="1200" dirty="0">
                          <a:solidFill>
                            <a:srgbClr val="FF0000"/>
                          </a:solidFill>
                          <a:effectLst/>
                          <a:latin typeface="+mn-lt"/>
                          <a:ea typeface="+mn-ea"/>
                          <a:cs typeface="+mn-cs"/>
                        </a:rPr>
                        <a:t>4.000</a:t>
                      </a:r>
                    </a:p>
                  </a:txBody>
                  <a:tcPr marL="68580" marR="68580" marT="0" marB="0" anchor="ctr">
                    <a:solidFill>
                      <a:schemeClr val="accent1">
                        <a:lumMod val="40000"/>
                        <a:lumOff val="60000"/>
                      </a:schemeClr>
                    </a:solidFill>
                  </a:tcPr>
                </a:tc>
                <a:extLst>
                  <a:ext uri="{0D108BD9-81ED-4DB2-BD59-A6C34878D82A}">
                    <a16:rowId xmlns:a16="http://schemas.microsoft.com/office/drawing/2014/main" xmlns="" val="769081806"/>
                  </a:ext>
                </a:extLst>
              </a:tr>
              <a:tr h="436487">
                <a:tc>
                  <a:txBody>
                    <a:bodyPr/>
                    <a:lstStyle/>
                    <a:p>
                      <a:pPr algn="l">
                        <a:spcBef>
                          <a:spcPts val="600"/>
                        </a:spcBef>
                        <a:spcAft>
                          <a:spcPts val="0"/>
                        </a:spcAft>
                      </a:pPr>
                      <a:r>
                        <a:rPr lang="it-IT" sz="1200">
                          <a:effectLst/>
                        </a:rPr>
                        <a:t>GREEN PASS: PERSONE SANZIONATE</a:t>
                      </a:r>
                      <a:endParaRPr lang="it-IT" sz="1400">
                        <a:effectLst/>
                      </a:endParaRPr>
                    </a:p>
                    <a:p>
                      <a:pPr algn="l">
                        <a:spcAft>
                          <a:spcPts val="600"/>
                        </a:spcAft>
                      </a:pPr>
                      <a:r>
                        <a:rPr lang="en-US" sz="1000" dirty="0">
                          <a:effectLst/>
                        </a:rPr>
                        <a:t>(da art. 9-bis ad art. 9-septies del </a:t>
                      </a:r>
                      <a:r>
                        <a:rPr lang="en-US" sz="1000" dirty="0" err="1">
                          <a:effectLst/>
                        </a:rPr>
                        <a:t>d.l</a:t>
                      </a:r>
                      <a:r>
                        <a:rPr lang="en-US" sz="1000" dirty="0">
                          <a:effectLst/>
                        </a:rPr>
                        <a:t>. 52 del 2021)</a:t>
                      </a:r>
                      <a:endParaRPr lang="it-IT"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2000" b="1" kern="1200" dirty="0">
                          <a:solidFill>
                            <a:srgbClr val="FF0000"/>
                          </a:solidFill>
                          <a:effectLst/>
                          <a:latin typeface="+mn-lt"/>
                          <a:ea typeface="+mn-ea"/>
                          <a:cs typeface="+mn-cs"/>
                        </a:rPr>
                        <a:t>16</a:t>
                      </a:r>
                    </a:p>
                  </a:txBody>
                  <a:tcPr marL="68580" marR="68580" marT="0" marB="0" anchor="ctr">
                    <a:solidFill>
                      <a:schemeClr val="accent1">
                        <a:lumMod val="40000"/>
                        <a:lumOff val="60000"/>
                      </a:schemeClr>
                    </a:solidFill>
                  </a:tcPr>
                </a:tc>
                <a:extLst>
                  <a:ext uri="{0D108BD9-81ED-4DB2-BD59-A6C34878D82A}">
                    <a16:rowId xmlns:a16="http://schemas.microsoft.com/office/drawing/2014/main" xmlns="" val="452963202"/>
                  </a:ext>
                </a:extLst>
              </a:tr>
            </a:tbl>
          </a:graphicData>
        </a:graphic>
      </p:graphicFrame>
    </p:spTree>
    <p:extLst>
      <p:ext uri="{BB962C8B-B14F-4D97-AF65-F5344CB8AC3E}">
        <p14:creationId xmlns:p14="http://schemas.microsoft.com/office/powerpoint/2010/main" val="37098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CARABINIERI FORESTALI"/>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539551" y="908720"/>
            <a:ext cx="7327683"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ttangolo 2"/>
          <p:cNvSpPr/>
          <p:nvPr/>
        </p:nvSpPr>
        <p:spPr>
          <a:xfrm>
            <a:off x="2915816" y="182914"/>
            <a:ext cx="5769270" cy="584775"/>
          </a:xfrm>
          <a:prstGeom prst="rect">
            <a:avLst/>
          </a:prstGeom>
          <a:solidFill>
            <a:schemeClr val="accent3">
              <a:lumMod val="40000"/>
              <a:lumOff val="60000"/>
            </a:schemeClr>
          </a:solidFill>
          <a:ln w="34925">
            <a:solidFill>
              <a:srgbClr val="FF0000"/>
            </a:solidFill>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3200" b="1" cap="all" dirty="0">
                <a:ln w="0"/>
                <a:solidFill>
                  <a:srgbClr val="339966"/>
                </a:solidFill>
                <a:effectLst>
                  <a:reflection blurRad="12700" stA="50000" endPos="50000" dist="5000" dir="5400000" sy="-100000" rotWithShape="0"/>
                </a:effectLst>
              </a:rPr>
              <a:t>Carabinieri forestali</a:t>
            </a:r>
          </a:p>
        </p:txBody>
      </p:sp>
      <p:sp>
        <p:nvSpPr>
          <p:cNvPr id="6" name="Rectangle 1"/>
          <p:cNvSpPr>
            <a:spLocks noChangeArrowheads="1"/>
          </p:cNvSpPr>
          <p:nvPr/>
        </p:nvSpPr>
        <p:spPr bwMode="auto">
          <a:xfrm>
            <a:off x="1443038" y="2724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54428" y="926383"/>
            <a:ext cx="939655" cy="11421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a 4">
            <a:extLst>
              <a:ext uri="{FF2B5EF4-FFF2-40B4-BE49-F238E27FC236}">
                <a16:creationId xmlns:a16="http://schemas.microsoft.com/office/drawing/2014/main" xmlns="" id="{AC71F88A-9F36-45F4-BD9D-2C806A388AE5}"/>
              </a:ext>
            </a:extLst>
          </p:cNvPr>
          <p:cNvGraphicFramePr>
            <a:graphicFrameLocks noGrp="1"/>
          </p:cNvGraphicFramePr>
          <p:nvPr>
            <p:extLst>
              <p:ext uri="{D42A27DB-BD31-4B8C-83A1-F6EECF244321}">
                <p14:modId xmlns:p14="http://schemas.microsoft.com/office/powerpoint/2010/main" val="872873303"/>
              </p:ext>
            </p:extLst>
          </p:nvPr>
        </p:nvGraphicFramePr>
        <p:xfrm>
          <a:off x="424246" y="1588032"/>
          <a:ext cx="7530182" cy="2403442"/>
        </p:xfrm>
        <a:graphic>
          <a:graphicData uri="http://schemas.openxmlformats.org/drawingml/2006/table">
            <a:tbl>
              <a:tblPr firstRow="1" bandRow="1">
                <a:tableStyleId>{5C22544A-7EE6-4342-B048-85BDC9FD1C3A}</a:tableStyleId>
              </a:tblPr>
              <a:tblGrid>
                <a:gridCol w="1255401">
                  <a:extLst>
                    <a:ext uri="{9D8B030D-6E8A-4147-A177-3AD203B41FA5}">
                      <a16:colId xmlns:a16="http://schemas.microsoft.com/office/drawing/2014/main" xmlns="" val="3888411064"/>
                    </a:ext>
                  </a:extLst>
                </a:gridCol>
                <a:gridCol w="876129">
                  <a:extLst>
                    <a:ext uri="{9D8B030D-6E8A-4147-A177-3AD203B41FA5}">
                      <a16:colId xmlns:a16="http://schemas.microsoft.com/office/drawing/2014/main" xmlns="" val="867126395"/>
                    </a:ext>
                  </a:extLst>
                </a:gridCol>
                <a:gridCol w="917008">
                  <a:extLst>
                    <a:ext uri="{9D8B030D-6E8A-4147-A177-3AD203B41FA5}">
                      <a16:colId xmlns:a16="http://schemas.microsoft.com/office/drawing/2014/main" xmlns="" val="3432336026"/>
                    </a:ext>
                  </a:extLst>
                </a:gridCol>
                <a:gridCol w="822067">
                  <a:extLst>
                    <a:ext uri="{9D8B030D-6E8A-4147-A177-3AD203B41FA5}">
                      <a16:colId xmlns:a16="http://schemas.microsoft.com/office/drawing/2014/main" xmlns="" val="1202259214"/>
                    </a:ext>
                  </a:extLst>
                </a:gridCol>
                <a:gridCol w="1011774">
                  <a:extLst>
                    <a:ext uri="{9D8B030D-6E8A-4147-A177-3AD203B41FA5}">
                      <a16:colId xmlns:a16="http://schemas.microsoft.com/office/drawing/2014/main" xmlns="" val="411119870"/>
                    </a:ext>
                  </a:extLst>
                </a:gridCol>
                <a:gridCol w="885302">
                  <a:extLst>
                    <a:ext uri="{9D8B030D-6E8A-4147-A177-3AD203B41FA5}">
                      <a16:colId xmlns:a16="http://schemas.microsoft.com/office/drawing/2014/main" xmlns="" val="2371211734"/>
                    </a:ext>
                  </a:extLst>
                </a:gridCol>
                <a:gridCol w="962648">
                  <a:extLst>
                    <a:ext uri="{9D8B030D-6E8A-4147-A177-3AD203B41FA5}">
                      <a16:colId xmlns:a16="http://schemas.microsoft.com/office/drawing/2014/main" xmlns="" val="2087692216"/>
                    </a:ext>
                  </a:extLst>
                </a:gridCol>
                <a:gridCol w="799853">
                  <a:extLst>
                    <a:ext uri="{9D8B030D-6E8A-4147-A177-3AD203B41FA5}">
                      <a16:colId xmlns:a16="http://schemas.microsoft.com/office/drawing/2014/main" xmlns="" val="197414370"/>
                    </a:ext>
                  </a:extLst>
                </a:gridCol>
              </a:tblGrid>
              <a:tr h="307300">
                <a:tc rowSpan="2">
                  <a:txBody>
                    <a:bodyPr/>
                    <a:lstStyle/>
                    <a:p>
                      <a:pPr marL="0" algn="ctr" defTabSz="914400" rtl="0" eaLnBrk="1" fontAlgn="ctr" latinLnBrk="0" hangingPunct="1"/>
                      <a:r>
                        <a:rPr lang="it-IT" sz="1400" b="1" u="none" strike="noStrike" kern="1200" dirty="0">
                          <a:solidFill>
                            <a:schemeClr val="lt1"/>
                          </a:solidFill>
                          <a:effectLst/>
                          <a:latin typeface="+mn-lt"/>
                          <a:ea typeface="+mn-ea"/>
                          <a:cs typeface="+mn-cs"/>
                        </a:rPr>
                        <a:t>PERIODO</a:t>
                      </a:r>
                    </a:p>
                  </a:txBody>
                  <a:tcPr marL="9525" marR="9525" marT="9525" marB="0" anchor="ctr"/>
                </a:tc>
                <a:tc gridSpan="7">
                  <a:txBody>
                    <a:bodyPr/>
                    <a:lstStyle/>
                    <a:p>
                      <a:pPr marL="0" algn="ctr" defTabSz="914400" rtl="0" eaLnBrk="1" fontAlgn="ctr" latinLnBrk="0" hangingPunct="1"/>
                      <a:r>
                        <a:rPr lang="it-IT" sz="1400" b="1" u="none" strike="noStrike" kern="1200" dirty="0">
                          <a:solidFill>
                            <a:schemeClr val="lt1"/>
                          </a:solidFill>
                          <a:effectLst/>
                          <a:latin typeface="+mn-lt"/>
                          <a:ea typeface="+mn-ea"/>
                          <a:cs typeface="+mn-cs"/>
                        </a:rPr>
                        <a:t>REATI</a:t>
                      </a:r>
                    </a:p>
                  </a:txBody>
                  <a:tcPr marL="9525" marR="9525" marT="9525"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3766762587"/>
                  </a:ext>
                </a:extLst>
              </a:tr>
              <a:tr h="886152">
                <a:tc vMerge="1">
                  <a:txBody>
                    <a:bodyPr/>
                    <a:lstStyle/>
                    <a:p>
                      <a:endParaRPr lang="it-IT"/>
                    </a:p>
                  </a:txBody>
                  <a:tcPr/>
                </a:tc>
                <a:tc>
                  <a:txBody>
                    <a:bodyPr/>
                    <a:lstStyle/>
                    <a:p>
                      <a:pPr marL="0" algn="ctr" defTabSz="914400" rtl="0" eaLnBrk="1" fontAlgn="ctr" latinLnBrk="0" hangingPunct="1"/>
                      <a:r>
                        <a:rPr lang="it-IT" sz="1400" u="none" strike="noStrike" kern="1200" dirty="0">
                          <a:solidFill>
                            <a:schemeClr val="dk1"/>
                          </a:solidFill>
                          <a:effectLst/>
                          <a:latin typeface="+mn-lt"/>
                          <a:ea typeface="+mn-ea"/>
                          <a:cs typeface="+mn-cs"/>
                        </a:rPr>
                        <a:t>Reati commessi da IGNOTI</a:t>
                      </a:r>
                    </a:p>
                  </a:txBody>
                  <a:tcPr marL="9525" marR="9525" marT="9525" marB="0" anchor="ctr"/>
                </a:tc>
                <a:tc>
                  <a:txBody>
                    <a:bodyPr/>
                    <a:lstStyle/>
                    <a:p>
                      <a:pPr marL="0" algn="ctr" defTabSz="914400" rtl="0" eaLnBrk="1" fontAlgn="ctr" latinLnBrk="0" hangingPunct="1"/>
                      <a:r>
                        <a:rPr lang="it-IT" sz="1400" u="none" strike="noStrike" kern="1200" dirty="0">
                          <a:solidFill>
                            <a:schemeClr val="dk1"/>
                          </a:solidFill>
                          <a:effectLst/>
                          <a:latin typeface="+mn-lt"/>
                          <a:ea typeface="+mn-ea"/>
                          <a:cs typeface="+mn-cs"/>
                        </a:rPr>
                        <a:t>Reati Persone identificate</a:t>
                      </a:r>
                    </a:p>
                  </a:txBody>
                  <a:tcPr marL="9525" marR="9525" marT="9525" marB="0" anchor="ctr"/>
                </a:tc>
                <a:tc>
                  <a:txBody>
                    <a:bodyPr/>
                    <a:lstStyle/>
                    <a:p>
                      <a:pPr marL="0" algn="ctr" defTabSz="914400" rtl="0" eaLnBrk="1" fontAlgn="ctr" latinLnBrk="0" hangingPunct="1"/>
                      <a:r>
                        <a:rPr lang="it-IT" sz="1400" u="none" strike="noStrike" kern="1200" dirty="0">
                          <a:solidFill>
                            <a:schemeClr val="dk1"/>
                          </a:solidFill>
                          <a:effectLst/>
                          <a:latin typeface="+mn-lt"/>
                          <a:ea typeface="+mn-ea"/>
                          <a:cs typeface="+mn-cs"/>
                        </a:rPr>
                        <a:t>Reati Perseguiti</a:t>
                      </a:r>
                    </a:p>
                  </a:txBody>
                  <a:tcPr marL="9525" marR="9525" marT="9525" marB="0" anchor="ctr"/>
                </a:tc>
                <a:tc>
                  <a:txBody>
                    <a:bodyPr/>
                    <a:lstStyle/>
                    <a:p>
                      <a:pPr marL="0" algn="ctr" defTabSz="914400" rtl="0" eaLnBrk="1" fontAlgn="ctr" latinLnBrk="0" hangingPunct="1"/>
                      <a:r>
                        <a:rPr lang="it-IT" sz="1400" u="none" strike="noStrike" kern="1200" dirty="0">
                          <a:solidFill>
                            <a:schemeClr val="dk1"/>
                          </a:solidFill>
                          <a:effectLst/>
                          <a:latin typeface="+mn-lt"/>
                          <a:ea typeface="+mn-ea"/>
                          <a:cs typeface="+mn-cs"/>
                        </a:rPr>
                        <a:t>Persone denunciate</a:t>
                      </a:r>
                    </a:p>
                  </a:txBody>
                  <a:tcPr marL="9525" marR="9525" marT="9525" marB="0" anchor="ctr"/>
                </a:tc>
                <a:tc>
                  <a:txBody>
                    <a:bodyPr/>
                    <a:lstStyle/>
                    <a:p>
                      <a:pPr marL="0" algn="ctr" defTabSz="914400" rtl="0" eaLnBrk="1" fontAlgn="ctr" latinLnBrk="0" hangingPunct="1"/>
                      <a:r>
                        <a:rPr lang="it-IT" sz="1400" u="none" strike="noStrike" kern="1200" dirty="0">
                          <a:solidFill>
                            <a:schemeClr val="dk1"/>
                          </a:solidFill>
                          <a:effectLst/>
                          <a:latin typeface="+mn-lt"/>
                          <a:ea typeface="+mn-ea"/>
                          <a:cs typeface="+mn-cs"/>
                        </a:rPr>
                        <a:t>Sequestri penali</a:t>
                      </a:r>
                    </a:p>
                  </a:txBody>
                  <a:tcPr marL="9525" marR="9525" marT="9525" marB="0" anchor="ctr"/>
                </a:tc>
                <a:tc>
                  <a:txBody>
                    <a:bodyPr/>
                    <a:lstStyle/>
                    <a:p>
                      <a:pPr marL="0" algn="ctr" defTabSz="914400" rtl="0" eaLnBrk="1" fontAlgn="ctr" latinLnBrk="0" hangingPunct="1"/>
                      <a:r>
                        <a:rPr lang="it-IT" sz="1400" u="none" strike="noStrike" kern="1200" dirty="0">
                          <a:solidFill>
                            <a:schemeClr val="dk1"/>
                          </a:solidFill>
                          <a:effectLst/>
                          <a:latin typeface="+mn-lt"/>
                          <a:ea typeface="+mn-ea"/>
                          <a:cs typeface="+mn-cs"/>
                        </a:rPr>
                        <a:t>Perquisizioni </a:t>
                      </a:r>
                    </a:p>
                  </a:txBody>
                  <a:tcPr marL="9525" marR="9525" marT="9525" marB="0" anchor="ctr"/>
                </a:tc>
                <a:tc>
                  <a:txBody>
                    <a:bodyPr/>
                    <a:lstStyle/>
                    <a:p>
                      <a:pPr marL="0" algn="ctr" defTabSz="914400" rtl="0" eaLnBrk="1" fontAlgn="ctr" latinLnBrk="0" hangingPunct="1"/>
                      <a:r>
                        <a:rPr lang="it-IT" sz="1400" u="none" strike="noStrike" kern="1200" dirty="0">
                          <a:solidFill>
                            <a:schemeClr val="dk1"/>
                          </a:solidFill>
                          <a:effectLst/>
                          <a:latin typeface="+mn-lt"/>
                          <a:ea typeface="+mn-ea"/>
                          <a:cs typeface="+mn-cs"/>
                        </a:rPr>
                        <a:t>Arresti</a:t>
                      </a:r>
                    </a:p>
                  </a:txBody>
                  <a:tcPr marL="9525" marR="9525" marT="9525" marB="0" anchor="ctr"/>
                </a:tc>
                <a:extLst>
                  <a:ext uri="{0D108BD9-81ED-4DB2-BD59-A6C34878D82A}">
                    <a16:rowId xmlns:a16="http://schemas.microsoft.com/office/drawing/2014/main" xmlns="" val="2156407323"/>
                  </a:ext>
                </a:extLst>
              </a:tr>
              <a:tr h="604995">
                <a:tc>
                  <a:txBody>
                    <a:bodyPr/>
                    <a:lstStyle/>
                    <a:p>
                      <a:pPr marL="0" algn="ctr" defTabSz="914400" rtl="0" eaLnBrk="1" fontAlgn="ctr" latinLnBrk="0" hangingPunct="1"/>
                      <a:r>
                        <a:rPr lang="de-DE" sz="1800" u="none" strike="noStrike" kern="1200" dirty="0">
                          <a:solidFill>
                            <a:schemeClr val="dk1"/>
                          </a:solidFill>
                          <a:effectLst/>
                          <a:latin typeface="+mn-lt"/>
                          <a:ea typeface="+mn-ea"/>
                          <a:cs typeface="+mn-cs"/>
                        </a:rPr>
                        <a:t>1 GEN. 2020  28 DIC. 2020</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172</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99</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53</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xmlns="" val="1055667373"/>
                  </a:ext>
                </a:extLst>
              </a:tr>
              <a:tr h="604995">
                <a:tc>
                  <a:txBody>
                    <a:bodyPr/>
                    <a:lstStyle/>
                    <a:p>
                      <a:pPr marL="0" algn="ctr" defTabSz="914400" rtl="0" eaLnBrk="1" fontAlgn="ctr" latinLnBrk="0" hangingPunct="1"/>
                      <a:r>
                        <a:rPr lang="de-DE" sz="1800" u="none" strike="noStrike" kern="1200" dirty="0">
                          <a:solidFill>
                            <a:schemeClr val="dk1"/>
                          </a:solidFill>
                          <a:effectLst/>
                          <a:latin typeface="+mn-lt"/>
                          <a:ea typeface="+mn-ea"/>
                          <a:cs typeface="+mn-cs"/>
                        </a:rPr>
                        <a:t>1 GEN. 2021  28 DIC. 2021</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102</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103</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205</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127</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rtl="0" fontAlgn="ctr"/>
                      <a:r>
                        <a:rPr lang="it-IT" sz="1800" b="0" i="0" u="none" strike="noStrike" dirty="0">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xmlns="" val="1826241551"/>
                  </a:ext>
                </a:extLst>
              </a:tr>
            </a:tbl>
          </a:graphicData>
        </a:graphic>
      </p:graphicFrame>
      <p:graphicFrame>
        <p:nvGraphicFramePr>
          <p:cNvPr id="7" name="Tabella 6">
            <a:extLst>
              <a:ext uri="{FF2B5EF4-FFF2-40B4-BE49-F238E27FC236}">
                <a16:creationId xmlns:a16="http://schemas.microsoft.com/office/drawing/2014/main" xmlns="" id="{21FA4BCB-6C48-44DB-9786-6FDC5ED15C8A}"/>
              </a:ext>
            </a:extLst>
          </p:cNvPr>
          <p:cNvGraphicFramePr>
            <a:graphicFrameLocks noGrp="1"/>
          </p:cNvGraphicFramePr>
          <p:nvPr>
            <p:extLst>
              <p:ext uri="{D42A27DB-BD31-4B8C-83A1-F6EECF244321}">
                <p14:modId xmlns:p14="http://schemas.microsoft.com/office/powerpoint/2010/main" val="3114548310"/>
              </p:ext>
            </p:extLst>
          </p:nvPr>
        </p:nvGraphicFramePr>
        <p:xfrm>
          <a:off x="337052" y="4150267"/>
          <a:ext cx="8229599" cy="2188326"/>
        </p:xfrm>
        <a:graphic>
          <a:graphicData uri="http://schemas.openxmlformats.org/drawingml/2006/table">
            <a:tbl>
              <a:tblPr firstRow="1" bandRow="1">
                <a:tableStyleId>{5C22544A-7EE6-4342-B048-85BDC9FD1C3A}</a:tableStyleId>
              </a:tblPr>
              <a:tblGrid>
                <a:gridCol w="1275009">
                  <a:extLst>
                    <a:ext uri="{9D8B030D-6E8A-4147-A177-3AD203B41FA5}">
                      <a16:colId xmlns:a16="http://schemas.microsoft.com/office/drawing/2014/main" xmlns="" val="1014396730"/>
                    </a:ext>
                  </a:extLst>
                </a:gridCol>
                <a:gridCol w="1141266">
                  <a:extLst>
                    <a:ext uri="{9D8B030D-6E8A-4147-A177-3AD203B41FA5}">
                      <a16:colId xmlns:a16="http://schemas.microsoft.com/office/drawing/2014/main" xmlns="" val="3319036371"/>
                    </a:ext>
                  </a:extLst>
                </a:gridCol>
                <a:gridCol w="1141266">
                  <a:extLst>
                    <a:ext uri="{9D8B030D-6E8A-4147-A177-3AD203B41FA5}">
                      <a16:colId xmlns:a16="http://schemas.microsoft.com/office/drawing/2014/main" xmlns="" val="1811224646"/>
                    </a:ext>
                  </a:extLst>
                </a:gridCol>
                <a:gridCol w="915390">
                  <a:extLst>
                    <a:ext uri="{9D8B030D-6E8A-4147-A177-3AD203B41FA5}">
                      <a16:colId xmlns:a16="http://schemas.microsoft.com/office/drawing/2014/main" xmlns="" val="196183957"/>
                    </a:ext>
                  </a:extLst>
                </a:gridCol>
                <a:gridCol w="915390">
                  <a:extLst>
                    <a:ext uri="{9D8B030D-6E8A-4147-A177-3AD203B41FA5}">
                      <a16:colId xmlns:a16="http://schemas.microsoft.com/office/drawing/2014/main" xmlns="" val="1667513653"/>
                    </a:ext>
                  </a:extLst>
                </a:gridCol>
                <a:gridCol w="1010496">
                  <a:extLst>
                    <a:ext uri="{9D8B030D-6E8A-4147-A177-3AD203B41FA5}">
                      <a16:colId xmlns:a16="http://schemas.microsoft.com/office/drawing/2014/main" xmlns="" val="3692835981"/>
                    </a:ext>
                  </a:extLst>
                </a:gridCol>
                <a:gridCol w="1010496">
                  <a:extLst>
                    <a:ext uri="{9D8B030D-6E8A-4147-A177-3AD203B41FA5}">
                      <a16:colId xmlns:a16="http://schemas.microsoft.com/office/drawing/2014/main" xmlns="" val="2683695734"/>
                    </a:ext>
                  </a:extLst>
                </a:gridCol>
                <a:gridCol w="820286">
                  <a:extLst>
                    <a:ext uri="{9D8B030D-6E8A-4147-A177-3AD203B41FA5}">
                      <a16:colId xmlns:a16="http://schemas.microsoft.com/office/drawing/2014/main" xmlns="" val="1075183342"/>
                    </a:ext>
                  </a:extLst>
                </a:gridCol>
              </a:tblGrid>
              <a:tr h="299258">
                <a:tc rowSpan="2">
                  <a:txBody>
                    <a:bodyPr/>
                    <a:lstStyle/>
                    <a:p>
                      <a:pPr algn="ctr" rtl="0" fontAlgn="ctr"/>
                      <a:r>
                        <a:rPr lang="it-IT" sz="1400" u="none" strike="noStrike" dirty="0">
                          <a:effectLst/>
                        </a:rPr>
                        <a:t>PERIODO</a:t>
                      </a:r>
                      <a:endParaRPr lang="it-IT" sz="1400" b="1" i="0" u="none" strike="noStrike" dirty="0">
                        <a:solidFill>
                          <a:srgbClr val="000000"/>
                        </a:solidFill>
                        <a:effectLst/>
                        <a:latin typeface="Calibri" panose="020F0502020204030204" pitchFamily="34" charset="0"/>
                      </a:endParaRPr>
                    </a:p>
                  </a:txBody>
                  <a:tcPr marL="9352" marR="9352" marT="9352" marB="0" anchor="ctr"/>
                </a:tc>
                <a:tc gridSpan="4">
                  <a:txBody>
                    <a:bodyPr/>
                    <a:lstStyle/>
                    <a:p>
                      <a:pPr algn="ctr" rtl="0" fontAlgn="ctr"/>
                      <a:r>
                        <a:rPr lang="it-IT" sz="1800" u="none" strike="noStrike">
                          <a:effectLst/>
                        </a:rPr>
                        <a:t>ILLECITI AMMINISTRATIVI</a:t>
                      </a:r>
                      <a:endParaRPr lang="it-IT" sz="1800" b="1" i="0" u="none" strike="noStrike">
                        <a:solidFill>
                          <a:srgbClr val="000000"/>
                        </a:solidFill>
                        <a:effectLst/>
                        <a:latin typeface="Aharoni" panose="02010803020104030203" pitchFamily="2" charset="-79"/>
                        <a:cs typeface="Aharoni" panose="02010803020104030203" pitchFamily="2" charset="-79"/>
                      </a:endParaRPr>
                    </a:p>
                  </a:txBody>
                  <a:tcPr marL="9352" marR="9352" marT="9352" marB="0" anchor="ctr"/>
                </a:tc>
                <a:tc hMerge="1">
                  <a:txBody>
                    <a:bodyPr/>
                    <a:lstStyle/>
                    <a:p>
                      <a:endParaRPr lang="it-IT"/>
                    </a:p>
                  </a:txBody>
                  <a:tcPr/>
                </a:tc>
                <a:tc hMerge="1">
                  <a:txBody>
                    <a:bodyPr/>
                    <a:lstStyle/>
                    <a:p>
                      <a:endParaRPr lang="it-IT"/>
                    </a:p>
                  </a:txBody>
                  <a:tcPr/>
                </a:tc>
                <a:tc hMerge="1">
                  <a:txBody>
                    <a:bodyPr/>
                    <a:lstStyle/>
                    <a:p>
                      <a:endParaRPr lang="it-IT"/>
                    </a:p>
                  </a:txBody>
                  <a:tcPr/>
                </a:tc>
                <a:tc gridSpan="3">
                  <a:txBody>
                    <a:bodyPr/>
                    <a:lstStyle/>
                    <a:p>
                      <a:pPr algn="ctr" rtl="0" fontAlgn="ctr"/>
                      <a:r>
                        <a:rPr lang="it-IT" sz="1800" b="1" u="none" strike="noStrike" dirty="0">
                          <a:effectLst/>
                        </a:rPr>
                        <a:t>CONTROLLI</a:t>
                      </a:r>
                      <a:endParaRPr lang="it-IT" sz="1800" b="1" i="0" u="none" strike="noStrike" dirty="0">
                        <a:solidFill>
                          <a:srgbClr val="000000"/>
                        </a:solidFill>
                        <a:effectLst/>
                        <a:latin typeface="Aharoni" panose="02010803020104030203" pitchFamily="2" charset="-79"/>
                        <a:cs typeface="Aharoni" panose="02010803020104030203" pitchFamily="2" charset="-79"/>
                      </a:endParaRPr>
                    </a:p>
                  </a:txBody>
                  <a:tcPr marL="9352" marR="9352" marT="9352" marB="0" anchor="ctr">
                    <a:solidFill>
                      <a:srgbClr val="92D05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299366545"/>
                  </a:ext>
                </a:extLst>
              </a:tr>
              <a:tr h="710738">
                <a:tc vMerge="1">
                  <a:txBody>
                    <a:bodyPr/>
                    <a:lstStyle/>
                    <a:p>
                      <a:endParaRPr lang="it-IT"/>
                    </a:p>
                  </a:txBody>
                  <a:tcPr/>
                </a:tc>
                <a:tc>
                  <a:txBody>
                    <a:bodyPr/>
                    <a:lstStyle/>
                    <a:p>
                      <a:pPr algn="ctr" rtl="0" fontAlgn="ctr"/>
                      <a:r>
                        <a:rPr lang="it-IT" sz="1400" u="none" strike="noStrike" dirty="0">
                          <a:effectLst/>
                        </a:rPr>
                        <a:t>Illecito amm.vi accertati </a:t>
                      </a:r>
                      <a:endParaRPr lang="it-IT" sz="1400" b="1" i="0" u="none" strike="noStrike" dirty="0">
                        <a:solidFill>
                          <a:srgbClr val="000000"/>
                        </a:solidFill>
                        <a:effectLst/>
                        <a:latin typeface="Calibri" panose="020F0502020204030204" pitchFamily="34" charset="0"/>
                      </a:endParaRPr>
                    </a:p>
                  </a:txBody>
                  <a:tcPr marL="9352" marR="9352" marT="9352" marB="0" anchor="ctr"/>
                </a:tc>
                <a:tc>
                  <a:txBody>
                    <a:bodyPr/>
                    <a:lstStyle/>
                    <a:p>
                      <a:pPr algn="ctr" rtl="0" fontAlgn="ctr"/>
                      <a:r>
                        <a:rPr lang="it-IT" sz="1400" u="none" strike="noStrike" dirty="0">
                          <a:effectLst/>
                        </a:rPr>
                        <a:t>Importo notificato in (Euro) </a:t>
                      </a:r>
                      <a:endParaRPr lang="it-IT" sz="1400" b="1" i="0" u="none" strike="noStrike" dirty="0">
                        <a:solidFill>
                          <a:srgbClr val="000000"/>
                        </a:solidFill>
                        <a:effectLst/>
                        <a:latin typeface="Calibri" panose="020F0502020204030204" pitchFamily="34" charset="0"/>
                      </a:endParaRPr>
                    </a:p>
                  </a:txBody>
                  <a:tcPr marL="9352" marR="9352" marT="9352" marB="0" anchor="ctr"/>
                </a:tc>
                <a:tc>
                  <a:txBody>
                    <a:bodyPr/>
                    <a:lstStyle/>
                    <a:p>
                      <a:pPr algn="ctr" rtl="0" fontAlgn="ctr"/>
                      <a:r>
                        <a:rPr lang="it-IT" sz="1400" u="none" strike="noStrike" dirty="0">
                          <a:effectLst/>
                        </a:rPr>
                        <a:t>Sequestri Amm.vi</a:t>
                      </a:r>
                      <a:endParaRPr lang="it-IT" sz="1400" b="1" i="0" u="none" strike="noStrike" dirty="0">
                        <a:solidFill>
                          <a:srgbClr val="000000"/>
                        </a:solidFill>
                        <a:effectLst/>
                        <a:latin typeface="Calibri" panose="020F0502020204030204" pitchFamily="34" charset="0"/>
                      </a:endParaRPr>
                    </a:p>
                  </a:txBody>
                  <a:tcPr marL="9352" marR="9352" marT="9352" marB="0" anchor="ctr"/>
                </a:tc>
                <a:tc>
                  <a:txBody>
                    <a:bodyPr/>
                    <a:lstStyle/>
                    <a:p>
                      <a:pPr algn="ctr" rtl="0" fontAlgn="ctr"/>
                      <a:r>
                        <a:rPr lang="it-IT" sz="1400" u="none" strike="noStrike" dirty="0">
                          <a:effectLst/>
                        </a:rPr>
                        <a:t>Persone Sanzionate</a:t>
                      </a:r>
                      <a:endParaRPr lang="it-IT" sz="1400" b="1" i="0" u="none" strike="noStrike" dirty="0">
                        <a:solidFill>
                          <a:srgbClr val="000000"/>
                        </a:solidFill>
                        <a:effectLst/>
                        <a:latin typeface="Calibri" panose="020F0502020204030204" pitchFamily="34" charset="0"/>
                      </a:endParaRPr>
                    </a:p>
                  </a:txBody>
                  <a:tcPr marL="9352" marR="9352" marT="9352" marB="0" anchor="ctr"/>
                </a:tc>
                <a:tc>
                  <a:txBody>
                    <a:bodyPr/>
                    <a:lstStyle/>
                    <a:p>
                      <a:pPr algn="ctr" rtl="0" fontAlgn="ctr"/>
                      <a:r>
                        <a:rPr lang="it-IT" sz="1400" b="1" u="none" strike="noStrike" dirty="0">
                          <a:effectLst/>
                        </a:rPr>
                        <a:t>Controlli effettuati </a:t>
                      </a:r>
                      <a:endParaRPr lang="it-IT" sz="1400" b="1" i="0" u="none" strike="noStrike" dirty="0">
                        <a:solidFill>
                          <a:srgbClr val="000000"/>
                        </a:solidFill>
                        <a:effectLst/>
                        <a:latin typeface="Calibri" panose="020F0502020204030204" pitchFamily="34" charset="0"/>
                      </a:endParaRPr>
                    </a:p>
                  </a:txBody>
                  <a:tcPr marL="9352" marR="9352" marT="9352" marB="0" anchor="ctr">
                    <a:solidFill>
                      <a:srgbClr val="92D050"/>
                    </a:solidFill>
                  </a:tcPr>
                </a:tc>
                <a:tc>
                  <a:txBody>
                    <a:bodyPr/>
                    <a:lstStyle/>
                    <a:p>
                      <a:pPr algn="ctr" rtl="0" fontAlgn="ctr"/>
                      <a:r>
                        <a:rPr lang="it-IT" sz="1400" b="1" u="none" strike="noStrike" dirty="0">
                          <a:effectLst/>
                        </a:rPr>
                        <a:t>Persone controllate</a:t>
                      </a:r>
                      <a:endParaRPr lang="it-IT" sz="1400" b="1" i="0" u="none" strike="noStrike" dirty="0">
                        <a:solidFill>
                          <a:srgbClr val="000000"/>
                        </a:solidFill>
                        <a:effectLst/>
                        <a:latin typeface="Calibri" panose="020F0502020204030204" pitchFamily="34" charset="0"/>
                      </a:endParaRPr>
                    </a:p>
                  </a:txBody>
                  <a:tcPr marL="9352" marR="9352" marT="9352" marB="0" anchor="ctr">
                    <a:solidFill>
                      <a:srgbClr val="92D050"/>
                    </a:solidFill>
                  </a:tcPr>
                </a:tc>
                <a:tc>
                  <a:txBody>
                    <a:bodyPr/>
                    <a:lstStyle/>
                    <a:p>
                      <a:pPr algn="ctr" rtl="0" fontAlgn="ctr"/>
                      <a:r>
                        <a:rPr lang="it-IT" sz="1400" b="1" u="none" strike="noStrike" dirty="0">
                          <a:effectLst/>
                        </a:rPr>
                        <a:t>Veicoli controllati </a:t>
                      </a:r>
                      <a:endParaRPr lang="it-IT" sz="1400" b="1" i="0" u="none" strike="noStrike" dirty="0">
                        <a:solidFill>
                          <a:srgbClr val="000000"/>
                        </a:solidFill>
                        <a:effectLst/>
                        <a:latin typeface="Calibri" panose="020F0502020204030204" pitchFamily="34" charset="0"/>
                      </a:endParaRPr>
                    </a:p>
                  </a:txBody>
                  <a:tcPr marL="9352" marR="9352" marT="9352" marB="0" anchor="ctr">
                    <a:solidFill>
                      <a:srgbClr val="92D050"/>
                    </a:solidFill>
                  </a:tcPr>
                </a:tc>
                <a:extLst>
                  <a:ext uri="{0D108BD9-81ED-4DB2-BD59-A6C34878D82A}">
                    <a16:rowId xmlns:a16="http://schemas.microsoft.com/office/drawing/2014/main" xmlns="" val="4102397380"/>
                  </a:ext>
                </a:extLst>
              </a:tr>
              <a:tr h="589165">
                <a:tc>
                  <a:txBody>
                    <a:bodyPr/>
                    <a:lstStyle/>
                    <a:p>
                      <a:pPr marL="0" algn="ctr" defTabSz="914400" rtl="0" eaLnBrk="1" fontAlgn="ctr" latinLnBrk="0" hangingPunct="1"/>
                      <a:r>
                        <a:rPr lang="de-DE" sz="1800" u="none" strike="noStrike" kern="1200" dirty="0">
                          <a:solidFill>
                            <a:schemeClr val="dk1"/>
                          </a:solidFill>
                          <a:effectLst/>
                          <a:latin typeface="+mn-lt"/>
                          <a:ea typeface="+mn-ea"/>
                          <a:cs typeface="+mn-cs"/>
                        </a:rPr>
                        <a:t>1 GEN. 2020  28 DIC. 2020</a:t>
                      </a:r>
                    </a:p>
                  </a:txBody>
                  <a:tcPr marL="9352" marR="9352" marT="9352" marB="0" anchor="ctr"/>
                </a:tc>
                <a:tc>
                  <a:txBody>
                    <a:bodyPr/>
                    <a:lstStyle/>
                    <a:p>
                      <a:pPr marL="0" algn="ctr" defTabSz="914400" rtl="0" eaLnBrk="1" fontAlgn="ctr" latinLnBrk="0" hangingPunct="1"/>
                      <a:r>
                        <a:rPr lang="it-IT" sz="1800" u="none" strike="noStrike" kern="1200" dirty="0">
                          <a:solidFill>
                            <a:schemeClr val="dk1"/>
                          </a:solidFill>
                          <a:effectLst/>
                          <a:latin typeface="+mn-lt"/>
                          <a:ea typeface="+mn-ea"/>
                          <a:cs typeface="+mn-cs"/>
                        </a:rPr>
                        <a:t>391</a:t>
                      </a:r>
                    </a:p>
                  </a:txBody>
                  <a:tcPr marL="9352" marR="9352" marT="9352" marB="0" anchor="ctr"/>
                </a:tc>
                <a:tc>
                  <a:txBody>
                    <a:bodyPr/>
                    <a:lstStyle/>
                    <a:p>
                      <a:pPr marL="0" algn="ctr" defTabSz="914400" rtl="0" eaLnBrk="1" fontAlgn="ctr" latinLnBrk="0" hangingPunct="1"/>
                      <a:r>
                        <a:rPr lang="it-IT" sz="1800" u="none" strike="noStrike" kern="1200" dirty="0">
                          <a:solidFill>
                            <a:schemeClr val="dk1"/>
                          </a:solidFill>
                          <a:effectLst/>
                          <a:latin typeface="+mn-lt"/>
                          <a:ea typeface="+mn-ea"/>
                          <a:cs typeface="+mn-cs"/>
                        </a:rPr>
                        <a:t>266.330,00</a:t>
                      </a:r>
                    </a:p>
                  </a:txBody>
                  <a:tcPr marL="9352" marR="9352" marT="9352" marB="0" anchor="ctr"/>
                </a:tc>
                <a:tc>
                  <a:txBody>
                    <a:bodyPr/>
                    <a:lstStyle/>
                    <a:p>
                      <a:pPr marL="0" algn="ctr" defTabSz="914400" rtl="0" eaLnBrk="1" fontAlgn="ctr" latinLnBrk="0" hangingPunct="1"/>
                      <a:r>
                        <a:rPr lang="it-IT" sz="1800" u="none" strike="noStrike" kern="1200" dirty="0">
                          <a:solidFill>
                            <a:schemeClr val="dk1"/>
                          </a:solidFill>
                          <a:effectLst/>
                          <a:latin typeface="+mn-lt"/>
                          <a:ea typeface="+mn-ea"/>
                          <a:cs typeface="+mn-cs"/>
                        </a:rPr>
                        <a:t>40</a:t>
                      </a:r>
                    </a:p>
                  </a:txBody>
                  <a:tcPr marL="9352" marR="9352" marT="9352" marB="0" anchor="ctr"/>
                </a:tc>
                <a:tc>
                  <a:txBody>
                    <a:bodyPr/>
                    <a:lstStyle/>
                    <a:p>
                      <a:pPr marL="0" algn="ctr" defTabSz="914400" rtl="0" eaLnBrk="1" fontAlgn="ctr" latinLnBrk="0" hangingPunct="1"/>
                      <a:r>
                        <a:rPr lang="it-IT" sz="1800" u="none" strike="noStrike" kern="1200" dirty="0">
                          <a:solidFill>
                            <a:schemeClr val="dk1"/>
                          </a:solidFill>
                          <a:effectLst/>
                          <a:latin typeface="+mn-lt"/>
                          <a:ea typeface="+mn-ea"/>
                          <a:cs typeface="+mn-cs"/>
                        </a:rPr>
                        <a:t>380</a:t>
                      </a:r>
                    </a:p>
                  </a:txBody>
                  <a:tcPr marL="9352" marR="9352" marT="9352" marB="0" anchor="ctr"/>
                </a:tc>
                <a:tc>
                  <a:txBody>
                    <a:bodyPr/>
                    <a:lstStyle/>
                    <a:p>
                      <a:pPr marL="0" algn="ctr" defTabSz="914400" rtl="0" eaLnBrk="1" fontAlgn="ctr" latinLnBrk="0" hangingPunct="1"/>
                      <a:r>
                        <a:rPr lang="it-IT" sz="1800" b="1" u="none" strike="noStrike" kern="1200" dirty="0">
                          <a:solidFill>
                            <a:schemeClr val="dk1"/>
                          </a:solidFill>
                          <a:effectLst/>
                          <a:latin typeface="+mn-lt"/>
                          <a:ea typeface="+mn-ea"/>
                          <a:cs typeface="+mn-cs"/>
                        </a:rPr>
                        <a:t>8.213</a:t>
                      </a:r>
                    </a:p>
                  </a:txBody>
                  <a:tcPr marL="9352" marR="9352" marT="9352" marB="0" anchor="ctr">
                    <a:solidFill>
                      <a:srgbClr val="92D050"/>
                    </a:solidFill>
                  </a:tcPr>
                </a:tc>
                <a:tc>
                  <a:txBody>
                    <a:bodyPr/>
                    <a:lstStyle/>
                    <a:p>
                      <a:pPr marL="0" algn="ctr" defTabSz="914400" rtl="0" eaLnBrk="1" fontAlgn="ctr" latinLnBrk="0" hangingPunct="1"/>
                      <a:r>
                        <a:rPr lang="it-IT" sz="1800" b="1" u="none" strike="noStrike" kern="1200" dirty="0">
                          <a:solidFill>
                            <a:schemeClr val="dk1"/>
                          </a:solidFill>
                          <a:effectLst/>
                          <a:latin typeface="+mn-lt"/>
                          <a:ea typeface="+mn-ea"/>
                          <a:cs typeface="+mn-cs"/>
                        </a:rPr>
                        <a:t>3.827</a:t>
                      </a:r>
                    </a:p>
                  </a:txBody>
                  <a:tcPr marL="9352" marR="9352" marT="9352" marB="0" anchor="ctr">
                    <a:solidFill>
                      <a:srgbClr val="92D050"/>
                    </a:solidFill>
                  </a:tcPr>
                </a:tc>
                <a:tc>
                  <a:txBody>
                    <a:bodyPr/>
                    <a:lstStyle/>
                    <a:p>
                      <a:pPr marL="0" algn="ctr" defTabSz="914400" rtl="0" eaLnBrk="1" fontAlgn="ctr" latinLnBrk="0" hangingPunct="1"/>
                      <a:r>
                        <a:rPr lang="it-IT" sz="1800" b="1" u="none" strike="noStrike" kern="1200" dirty="0">
                          <a:solidFill>
                            <a:schemeClr val="dk1"/>
                          </a:solidFill>
                          <a:effectLst/>
                          <a:latin typeface="+mn-lt"/>
                          <a:ea typeface="+mn-ea"/>
                          <a:cs typeface="+mn-cs"/>
                        </a:rPr>
                        <a:t>1.056</a:t>
                      </a:r>
                    </a:p>
                  </a:txBody>
                  <a:tcPr marL="9352" marR="9352" marT="9352" marB="0" anchor="ctr">
                    <a:solidFill>
                      <a:srgbClr val="92D050"/>
                    </a:solidFill>
                  </a:tcPr>
                </a:tc>
                <a:extLst>
                  <a:ext uri="{0D108BD9-81ED-4DB2-BD59-A6C34878D82A}">
                    <a16:rowId xmlns:a16="http://schemas.microsoft.com/office/drawing/2014/main" xmlns="" val="1160645277"/>
                  </a:ext>
                </a:extLst>
              </a:tr>
              <a:tr h="589165">
                <a:tc>
                  <a:txBody>
                    <a:bodyPr/>
                    <a:lstStyle/>
                    <a:p>
                      <a:pPr algn="ctr" rtl="0" fontAlgn="ctr"/>
                      <a:r>
                        <a:rPr lang="de-DE" sz="1800" u="none" strike="noStrike" dirty="0">
                          <a:effectLst/>
                        </a:rPr>
                        <a:t>1 GEN. 2021  28 DIC. 2021</a:t>
                      </a:r>
                      <a:endParaRPr lang="de-DE" sz="1800" b="1" i="0" u="none" strike="noStrike" dirty="0">
                        <a:solidFill>
                          <a:srgbClr val="000000"/>
                        </a:solidFill>
                        <a:effectLst/>
                        <a:latin typeface="Calibri" panose="020F0502020204030204" pitchFamily="34" charset="0"/>
                      </a:endParaRPr>
                    </a:p>
                  </a:txBody>
                  <a:tcPr marL="9352" marR="9352" marT="9352" marB="0" anchor="ctr"/>
                </a:tc>
                <a:tc>
                  <a:txBody>
                    <a:bodyPr/>
                    <a:lstStyle/>
                    <a:p>
                      <a:pPr algn="ctr" rtl="0" fontAlgn="ctr"/>
                      <a:r>
                        <a:rPr lang="it-IT" sz="1800" b="0" i="0" u="none" strike="noStrike" dirty="0">
                          <a:solidFill>
                            <a:schemeClr val="tx1"/>
                          </a:solidFill>
                          <a:effectLst/>
                          <a:latin typeface="Calibri" panose="020F0502020204030204" pitchFamily="34" charset="0"/>
                        </a:rPr>
                        <a:t>379</a:t>
                      </a:r>
                    </a:p>
                  </a:txBody>
                  <a:tcPr marL="9352" marR="9352" marT="9352" marB="0" anchor="ctr"/>
                </a:tc>
                <a:tc>
                  <a:txBody>
                    <a:bodyPr/>
                    <a:lstStyle/>
                    <a:p>
                      <a:pPr algn="ctr" rtl="0" fontAlgn="ctr"/>
                      <a:r>
                        <a:rPr lang="it-IT" sz="1800" b="0" i="0" u="none" strike="noStrike" dirty="0">
                          <a:solidFill>
                            <a:schemeClr val="tx1"/>
                          </a:solidFill>
                          <a:effectLst/>
                          <a:latin typeface="Calibri" panose="020F0502020204030204" pitchFamily="34" charset="0"/>
                        </a:rPr>
                        <a:t>206.725,00</a:t>
                      </a:r>
                    </a:p>
                  </a:txBody>
                  <a:tcPr marL="9352" marR="9352" marT="9352" marB="0" anchor="ctr"/>
                </a:tc>
                <a:tc>
                  <a:txBody>
                    <a:bodyPr/>
                    <a:lstStyle/>
                    <a:p>
                      <a:pPr algn="ctr" rtl="0" fontAlgn="ctr"/>
                      <a:r>
                        <a:rPr lang="it-IT" sz="1800" b="0" i="0" u="none" strike="noStrike" dirty="0">
                          <a:solidFill>
                            <a:schemeClr val="tx1"/>
                          </a:solidFill>
                          <a:effectLst/>
                          <a:latin typeface="Calibri" panose="020F0502020204030204" pitchFamily="34" charset="0"/>
                        </a:rPr>
                        <a:t>26</a:t>
                      </a:r>
                    </a:p>
                  </a:txBody>
                  <a:tcPr marL="9352" marR="9352" marT="9352" marB="0" anchor="ctr"/>
                </a:tc>
                <a:tc>
                  <a:txBody>
                    <a:bodyPr/>
                    <a:lstStyle/>
                    <a:p>
                      <a:pPr algn="ctr" rtl="0" fontAlgn="ctr"/>
                      <a:r>
                        <a:rPr lang="it-IT" sz="1800" b="0" i="0" u="none" strike="noStrike" dirty="0">
                          <a:solidFill>
                            <a:schemeClr val="tx1"/>
                          </a:solidFill>
                          <a:effectLst/>
                          <a:latin typeface="Calibri" panose="020F0502020204030204" pitchFamily="34" charset="0"/>
                        </a:rPr>
                        <a:t>358</a:t>
                      </a:r>
                    </a:p>
                  </a:txBody>
                  <a:tcPr marL="9352" marR="9352" marT="9352" marB="0" anchor="ctr"/>
                </a:tc>
                <a:tc>
                  <a:txBody>
                    <a:bodyPr/>
                    <a:lstStyle/>
                    <a:p>
                      <a:pPr algn="ctr" rtl="0" fontAlgn="ctr"/>
                      <a:r>
                        <a:rPr lang="it-IT" sz="1800" b="1" i="0" u="none" strike="noStrike" dirty="0">
                          <a:solidFill>
                            <a:schemeClr val="tx1"/>
                          </a:solidFill>
                          <a:effectLst/>
                          <a:latin typeface="Calibri" panose="020F0502020204030204" pitchFamily="34" charset="0"/>
                        </a:rPr>
                        <a:t>7.437</a:t>
                      </a:r>
                    </a:p>
                  </a:txBody>
                  <a:tcPr marL="9352" marR="9352" marT="9352" marB="0" anchor="ctr">
                    <a:solidFill>
                      <a:srgbClr val="92D050"/>
                    </a:solidFill>
                  </a:tcPr>
                </a:tc>
                <a:tc>
                  <a:txBody>
                    <a:bodyPr/>
                    <a:lstStyle/>
                    <a:p>
                      <a:pPr algn="ctr" rtl="0" fontAlgn="ctr"/>
                      <a:r>
                        <a:rPr lang="it-IT" sz="1800" b="1" i="0" u="none" strike="noStrike" dirty="0">
                          <a:solidFill>
                            <a:schemeClr val="tx1"/>
                          </a:solidFill>
                          <a:effectLst/>
                          <a:latin typeface="Calibri" panose="020F0502020204030204" pitchFamily="34" charset="0"/>
                        </a:rPr>
                        <a:t>2.453</a:t>
                      </a:r>
                    </a:p>
                  </a:txBody>
                  <a:tcPr marL="9352" marR="9352" marT="9352" marB="0" anchor="ctr">
                    <a:solidFill>
                      <a:srgbClr val="92D050"/>
                    </a:solidFill>
                  </a:tcPr>
                </a:tc>
                <a:tc>
                  <a:txBody>
                    <a:bodyPr/>
                    <a:lstStyle/>
                    <a:p>
                      <a:pPr algn="ctr" rtl="0" fontAlgn="ctr"/>
                      <a:r>
                        <a:rPr lang="it-IT" sz="1800" b="1" i="0" u="none" strike="noStrike" dirty="0">
                          <a:solidFill>
                            <a:schemeClr val="tx1"/>
                          </a:solidFill>
                          <a:effectLst/>
                          <a:latin typeface="Calibri" panose="020F0502020204030204" pitchFamily="34" charset="0"/>
                        </a:rPr>
                        <a:t>347</a:t>
                      </a:r>
                    </a:p>
                  </a:txBody>
                  <a:tcPr marL="9352" marR="9352" marT="9352" marB="0" anchor="ctr">
                    <a:solidFill>
                      <a:srgbClr val="92D050"/>
                    </a:solidFill>
                  </a:tcPr>
                </a:tc>
                <a:extLst>
                  <a:ext uri="{0D108BD9-81ED-4DB2-BD59-A6C34878D82A}">
                    <a16:rowId xmlns:a16="http://schemas.microsoft.com/office/drawing/2014/main" xmlns="" val="4142902396"/>
                  </a:ext>
                </a:extLst>
              </a:tr>
            </a:tbl>
          </a:graphicData>
        </a:graphic>
      </p:graphicFrame>
    </p:spTree>
    <p:extLst>
      <p:ext uri="{BB962C8B-B14F-4D97-AF65-F5344CB8AC3E}">
        <p14:creationId xmlns:p14="http://schemas.microsoft.com/office/powerpoint/2010/main" val="382600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5"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anim calcmode="lin" valueType="num">
                                      <p:cBhvr>
                                        <p:cTn id="11" dur="2000" fill="hold"/>
                                        <p:tgtEl>
                                          <p:spTgt spid="8"/>
                                        </p:tgtEl>
                                        <p:attrNameLst>
                                          <p:attrName>ppt_w</p:attrName>
                                        </p:attrNameLst>
                                      </p:cBhvr>
                                      <p:tavLst>
                                        <p:tav tm="0" fmla="#ppt_w*sin(2.5*pi*$)">
                                          <p:val>
                                            <p:fltVal val="0"/>
                                          </p:val>
                                        </p:tav>
                                        <p:tav tm="100000">
                                          <p:val>
                                            <p:fltVal val="1"/>
                                          </p:val>
                                        </p:tav>
                                      </p:tavLst>
                                    </p:anim>
                                    <p:anim calcmode="lin" valueType="num">
                                      <p:cBhvr>
                                        <p:cTn id="12" dur="20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4"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tretch>
            <a:fillRect/>
          </a:stretch>
        </p:blipFill>
        <p:spPr>
          <a:xfrm>
            <a:off x="179512" y="548680"/>
            <a:ext cx="8676456" cy="5784304"/>
          </a:xfrm>
          <a:prstGeom prst="rect">
            <a:avLst/>
          </a:prstGeom>
        </p:spPr>
      </p:pic>
      <p:sp>
        <p:nvSpPr>
          <p:cNvPr id="3" name="CasellaDiTesto 2"/>
          <p:cNvSpPr txBox="1"/>
          <p:nvPr/>
        </p:nvSpPr>
        <p:spPr>
          <a:xfrm>
            <a:off x="1907704" y="2708920"/>
            <a:ext cx="5328592" cy="1754326"/>
          </a:xfrm>
          <a:prstGeom prst="rect">
            <a:avLst/>
          </a:prstGeom>
          <a:gradFill>
            <a:gsLst>
              <a:gs pos="0">
                <a:schemeClr val="accent6">
                  <a:shade val="51000"/>
                  <a:satMod val="130000"/>
                  <a:alpha val="39000"/>
                </a:schemeClr>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it-IT" sz="5400" b="1" dirty="0"/>
              <a:t>FINE</a:t>
            </a:r>
          </a:p>
          <a:p>
            <a:pPr algn="ctr"/>
            <a:r>
              <a:rPr lang="it-IT" sz="5400" b="1" dirty="0"/>
              <a:t>GRAZIE</a:t>
            </a:r>
          </a:p>
        </p:txBody>
      </p:sp>
      <p:pic>
        <p:nvPicPr>
          <p:cNvPr id="4" name="Picture 10" descr="fiamma_chiara_3">
            <a:extLst>
              <a:ext uri="{FF2B5EF4-FFF2-40B4-BE49-F238E27FC236}">
                <a16:creationId xmlns:a16="http://schemas.microsoft.com/office/drawing/2014/main" xmlns="" id="{1A36FD51-B0D9-4087-AD5C-26C7604A34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2847102"/>
            <a:ext cx="1423988" cy="1477962"/>
          </a:xfrm>
          <a:prstGeom prst="rect">
            <a:avLst/>
          </a:prstGeom>
          <a:noFill/>
          <a:ln>
            <a:noFill/>
          </a:ln>
          <a:effectLst>
            <a:glow rad="25400">
              <a:srgbClr val="FF0000"/>
            </a:glow>
            <a:outerShdw dist="99190" dir="2388334"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fiamma_chiara_3">
            <a:extLst>
              <a:ext uri="{FF2B5EF4-FFF2-40B4-BE49-F238E27FC236}">
                <a16:creationId xmlns:a16="http://schemas.microsoft.com/office/drawing/2014/main" xmlns="" id="{89FFA25B-C464-4E36-88EF-2EFDA517D0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8808" y="2847102"/>
            <a:ext cx="1423988" cy="1477962"/>
          </a:xfrm>
          <a:prstGeom prst="rect">
            <a:avLst/>
          </a:prstGeom>
          <a:noFill/>
          <a:ln>
            <a:noFill/>
          </a:ln>
          <a:effectLst>
            <a:glow rad="25400">
              <a:srgbClr val="FF0000"/>
            </a:glow>
            <a:outerShdw dist="99190" dir="2388334"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289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par>
                          <p:cTn id="8" fill="hold">
                            <p:stCondLst>
                              <p:cond delay="1750"/>
                            </p:stCondLst>
                            <p:childTnLst>
                              <p:par>
                                <p:cTn id="9" presetID="4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ppt_w</p:attrName>
                                        </p:attrNameLst>
                                      </p:cBhvr>
                                      <p:tavLst>
                                        <p:tav tm="0" fmla="#ppt_w*sin(2.5*pi*$)">
                                          <p:val>
                                            <p:fltVal val="0"/>
                                          </p:val>
                                        </p:tav>
                                        <p:tav tm="100000">
                                          <p:val>
                                            <p:fltVal val="1"/>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E:\PERSONALI\0005 ALESSANDRO\0002 immagini\0000 lavoro\CC - in op 0005.JPG"/>
          <p:cNvPicPr>
            <a:picLocks noChangeAspect="1" noChangeArrowheads="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0472" y="3501008"/>
            <a:ext cx="4733925" cy="32849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8" name="Picture 4" descr="E:\INTEGRAZIONI\Nuova cartella (3)\lavoro\Nuova cartella\125440e37a7689363c619a1d69a09b4c.jpg"/>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4427984" y="764704"/>
            <a:ext cx="4366109" cy="31249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10" name="Rettangolo 9"/>
          <p:cNvSpPr/>
          <p:nvPr/>
        </p:nvSpPr>
        <p:spPr>
          <a:xfrm>
            <a:off x="395536" y="97765"/>
            <a:ext cx="8424936" cy="830997"/>
          </a:xfrm>
          <a:prstGeom prst="rect">
            <a:avLst/>
          </a:prstGeom>
          <a:gradFill>
            <a:gsLst>
              <a:gs pos="0">
                <a:schemeClr val="bg2">
                  <a:lumMod val="90000"/>
                </a:schemeClr>
              </a:gs>
              <a:gs pos="35000">
                <a:schemeClr val="accent6">
                  <a:lumMod val="20000"/>
                  <a:lumOff val="80000"/>
                </a:schemeClr>
              </a:gs>
              <a:gs pos="100000">
                <a:schemeClr val="accent6">
                  <a:lumMod val="40000"/>
                  <a:lumOff val="60000"/>
                </a:schemeClr>
              </a:gs>
            </a:gsLst>
          </a:gradFill>
          <a:ln w="53975">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0"/>
              </a:spcBef>
            </a:pPr>
            <a:r>
              <a:rPr lang="it-IT"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ATTIVITÀ PREVENTIVA E DI CONTROLLO DEL TERRITORIO </a:t>
            </a:r>
          </a:p>
        </p:txBody>
      </p:sp>
      <p:graphicFrame>
        <p:nvGraphicFramePr>
          <p:cNvPr id="7" name="Tabella 6"/>
          <p:cNvGraphicFramePr>
            <a:graphicFrameLocks noGrp="1"/>
          </p:cNvGraphicFramePr>
          <p:nvPr>
            <p:extLst>
              <p:ext uri="{D42A27DB-BD31-4B8C-83A1-F6EECF244321}">
                <p14:modId xmlns:p14="http://schemas.microsoft.com/office/powerpoint/2010/main" val="3879132382"/>
              </p:ext>
            </p:extLst>
          </p:nvPr>
        </p:nvGraphicFramePr>
        <p:xfrm>
          <a:off x="2987823" y="3861048"/>
          <a:ext cx="5760641" cy="2103120"/>
        </p:xfrm>
        <a:graphic>
          <a:graphicData uri="http://schemas.openxmlformats.org/drawingml/2006/table">
            <a:tbl>
              <a:tblPr firstRow="1" bandRow="1">
                <a:tableStyleId>{7DF18680-E054-41AD-8BC1-D1AEF772440D}</a:tableStyleId>
              </a:tblPr>
              <a:tblGrid>
                <a:gridCol w="1656185">
                  <a:extLst>
                    <a:ext uri="{9D8B030D-6E8A-4147-A177-3AD203B41FA5}">
                      <a16:colId xmlns:a16="http://schemas.microsoft.com/office/drawing/2014/main" xmlns="" val="20000"/>
                    </a:ext>
                  </a:extLst>
                </a:gridCol>
                <a:gridCol w="1971246">
                  <a:extLst>
                    <a:ext uri="{9D8B030D-6E8A-4147-A177-3AD203B41FA5}">
                      <a16:colId xmlns:a16="http://schemas.microsoft.com/office/drawing/2014/main" xmlns="" val="20001"/>
                    </a:ext>
                  </a:extLst>
                </a:gridCol>
                <a:gridCol w="2133210">
                  <a:extLst>
                    <a:ext uri="{9D8B030D-6E8A-4147-A177-3AD203B41FA5}">
                      <a16:colId xmlns:a16="http://schemas.microsoft.com/office/drawing/2014/main" xmlns="" val="20002"/>
                    </a:ext>
                  </a:extLst>
                </a:gridCol>
              </a:tblGrid>
              <a:tr h="343630">
                <a:tc rowSpan="2">
                  <a:txBody>
                    <a:bodyPr/>
                    <a:lstStyle/>
                    <a:p>
                      <a:pPr algn="ctr"/>
                      <a:r>
                        <a:rPr lang="it-IT" sz="1800" dirty="0"/>
                        <a:t>PERIODO</a:t>
                      </a:r>
                      <a:endParaRPr lang="it-IT" sz="1800" b="1" dirty="0">
                        <a:solidFill>
                          <a:schemeClr val="tx1"/>
                        </a:solidFill>
                      </a:endParaRPr>
                    </a:p>
                  </a:txBody>
                  <a:tcPr anchor="ctr"/>
                </a:tc>
                <a:tc gridSpan="2">
                  <a:txBody>
                    <a:bodyPr/>
                    <a:lstStyle/>
                    <a:p>
                      <a:pPr algn="ctr"/>
                      <a:r>
                        <a:rPr lang="it-IT" sz="1800" dirty="0"/>
                        <a:t>CONTROLLI</a:t>
                      </a:r>
                      <a:endParaRPr lang="it-IT" sz="1800" b="1" dirty="0">
                        <a:solidFill>
                          <a:schemeClr val="tx1"/>
                        </a:solidFill>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281834">
                <a:tc vMerge="1">
                  <a:txBody>
                    <a:bodyPr/>
                    <a:lstStyle/>
                    <a:p>
                      <a:pPr algn="ctr"/>
                      <a:endParaRPr lang="it-IT"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it-IT" sz="1800" b="1" dirty="0"/>
                        <a:t>PERSONE</a:t>
                      </a:r>
                      <a:endParaRPr lang="it-IT" sz="18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1" dirty="0"/>
                        <a:t>VEICOLI</a:t>
                      </a:r>
                      <a:endParaRPr lang="it-IT" sz="1800" b="1" dirty="0">
                        <a:solidFill>
                          <a:schemeClr val="tx1"/>
                        </a:solidFill>
                      </a:endParaRPr>
                    </a:p>
                  </a:txBody>
                  <a:tcPr anchor="ctr"/>
                </a:tc>
                <a:extLst>
                  <a:ext uri="{0D108BD9-81ED-4DB2-BD59-A6C34878D82A}">
                    <a16:rowId xmlns:a16="http://schemas.microsoft.com/office/drawing/2014/main" xmlns="" val="10001"/>
                  </a:ext>
                </a:extLst>
              </a:tr>
              <a:tr h="422751">
                <a:tc>
                  <a:txBody>
                    <a:bodyPr/>
                    <a:lstStyle/>
                    <a:p>
                      <a:pPr algn="ctr" rtl="0" fontAlgn="ctr"/>
                      <a:r>
                        <a:rPr lang="it-IT" sz="1800" u="none" strike="noStrike" kern="1200" dirty="0">
                          <a:solidFill>
                            <a:schemeClr val="dk1"/>
                          </a:solidFill>
                          <a:effectLst/>
                          <a:latin typeface="+mn-lt"/>
                          <a:ea typeface="+mn-ea"/>
                          <a:cs typeface="+mn-cs"/>
                        </a:rPr>
                        <a:t>2020</a:t>
                      </a:r>
                    </a:p>
                  </a:txBody>
                  <a:tcPr anchor="ctr"/>
                </a:tc>
                <a:tc>
                  <a:txBody>
                    <a:bodyPr/>
                    <a:lstStyle/>
                    <a:p>
                      <a:pPr marL="0" algn="ctr" defTabSz="914400" rtl="0" eaLnBrk="1" latinLnBrk="0" hangingPunct="1"/>
                      <a:r>
                        <a:rPr lang="it-IT" sz="2400" kern="1200" dirty="0"/>
                        <a:t>115.613</a:t>
                      </a:r>
                      <a:endParaRPr lang="it-IT" sz="2400" b="1" kern="1200" dirty="0">
                        <a:solidFill>
                          <a:schemeClr val="tx1"/>
                        </a:solidFill>
                        <a:latin typeface="+mn-lt"/>
                        <a:ea typeface="+mn-ea"/>
                        <a:cs typeface="+mn-cs"/>
                      </a:endParaRPr>
                    </a:p>
                  </a:txBody>
                  <a:tcPr anchor="ctr"/>
                </a:tc>
                <a:tc>
                  <a:txBody>
                    <a:bodyPr/>
                    <a:lstStyle/>
                    <a:p>
                      <a:pPr marL="0" algn="ctr" defTabSz="914400" rtl="0" eaLnBrk="1" latinLnBrk="0" hangingPunct="1"/>
                      <a:r>
                        <a:rPr lang="it-IT" sz="2400" kern="1200" dirty="0"/>
                        <a:t>88.057</a:t>
                      </a:r>
                      <a:endParaRPr lang="it-IT" sz="2400" b="1" kern="1200" dirty="0">
                        <a:solidFill>
                          <a:schemeClr val="tx1"/>
                        </a:solidFill>
                        <a:latin typeface="+mn-lt"/>
                        <a:ea typeface="+mn-ea"/>
                        <a:cs typeface="+mn-cs"/>
                      </a:endParaRPr>
                    </a:p>
                  </a:txBody>
                  <a:tcPr anchor="ctr"/>
                </a:tc>
                <a:extLst>
                  <a:ext uri="{0D108BD9-81ED-4DB2-BD59-A6C34878D82A}">
                    <a16:rowId xmlns:a16="http://schemas.microsoft.com/office/drawing/2014/main" xmlns="" val="10002"/>
                  </a:ext>
                </a:extLst>
              </a:tr>
              <a:tr h="422751">
                <a:tc>
                  <a:txBody>
                    <a:bodyPr/>
                    <a:lstStyle/>
                    <a:p>
                      <a:pPr algn="ctr" rtl="0" fontAlgn="ctr"/>
                      <a:r>
                        <a:rPr lang="it-IT" sz="1800" u="none" strike="noStrike" dirty="0">
                          <a:effectLst/>
                        </a:rPr>
                        <a:t>2021</a:t>
                      </a:r>
                      <a:endParaRPr lang="it-IT" sz="1800" b="1" i="0" u="none" strike="noStrike" dirty="0">
                        <a:solidFill>
                          <a:schemeClr val="tx1"/>
                        </a:solidFill>
                        <a:effectLst/>
                        <a:latin typeface="+mn-lt"/>
                      </a:endParaRPr>
                    </a:p>
                  </a:txBody>
                  <a:tcPr anchor="ctr"/>
                </a:tc>
                <a:tc>
                  <a:txBody>
                    <a:bodyPr/>
                    <a:lstStyle/>
                    <a:p>
                      <a:pPr marL="0" algn="ctr" defTabSz="914400" rtl="0" eaLnBrk="1" latinLnBrk="0" hangingPunct="1"/>
                      <a:r>
                        <a:rPr lang="it-IT" sz="2400" kern="1200" dirty="0">
                          <a:solidFill>
                            <a:schemeClr val="dk1"/>
                          </a:solidFill>
                          <a:latin typeface="+mn-lt"/>
                          <a:ea typeface="+mn-ea"/>
                          <a:cs typeface="+mn-cs"/>
                        </a:rPr>
                        <a:t>123.407</a:t>
                      </a:r>
                    </a:p>
                  </a:txBody>
                  <a:tcPr anchor="ctr"/>
                </a:tc>
                <a:tc>
                  <a:txBody>
                    <a:bodyPr/>
                    <a:lstStyle/>
                    <a:p>
                      <a:pPr marL="0" algn="ctr" defTabSz="914400" rtl="0" eaLnBrk="1" latinLnBrk="0" hangingPunct="1"/>
                      <a:r>
                        <a:rPr lang="it-IT" sz="2400" kern="1200" dirty="0">
                          <a:solidFill>
                            <a:schemeClr val="dk1"/>
                          </a:solidFill>
                          <a:latin typeface="+mn-lt"/>
                          <a:ea typeface="+mn-ea"/>
                          <a:cs typeface="+mn-cs"/>
                        </a:rPr>
                        <a:t>91.214</a:t>
                      </a:r>
                    </a:p>
                  </a:txBody>
                  <a:tcPr anchor="ctr"/>
                </a:tc>
                <a:extLst>
                  <a:ext uri="{0D108BD9-81ED-4DB2-BD59-A6C34878D82A}">
                    <a16:rowId xmlns:a16="http://schemas.microsoft.com/office/drawing/2014/main" xmlns="" val="10003"/>
                  </a:ext>
                </a:extLst>
              </a:tr>
              <a:tr h="4227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1" dirty="0">
                          <a:solidFill>
                            <a:schemeClr val="tx1"/>
                          </a:solidFill>
                        </a:rPr>
                        <a:t>%</a:t>
                      </a:r>
                    </a:p>
                  </a:txBody>
                  <a:tcPr anchor="ctr"/>
                </a:tc>
                <a:tc>
                  <a:txBody>
                    <a:bodyPr/>
                    <a:lstStyle/>
                    <a:p>
                      <a:pPr algn="ctr"/>
                      <a:r>
                        <a:rPr lang="it-IT" sz="2400" b="1" dirty="0">
                          <a:solidFill>
                            <a:srgbClr val="00B050"/>
                          </a:solidFill>
                        </a:rPr>
                        <a:t>+6,7</a:t>
                      </a:r>
                    </a:p>
                  </a:txBody>
                  <a:tcPr anchor="ctr"/>
                </a:tc>
                <a:tc>
                  <a:txBody>
                    <a:bodyPr/>
                    <a:lstStyle/>
                    <a:p>
                      <a:pPr algn="ctr"/>
                      <a:r>
                        <a:rPr lang="it-IT" sz="2400" b="1" dirty="0">
                          <a:solidFill>
                            <a:srgbClr val="00B050"/>
                          </a:solidFill>
                        </a:rPr>
                        <a:t>+3,6</a:t>
                      </a:r>
                    </a:p>
                  </a:txBody>
                  <a:tcPr anchor="ctr"/>
                </a:tc>
                <a:extLst>
                  <a:ext uri="{0D108BD9-81ED-4DB2-BD59-A6C34878D82A}">
                    <a16:rowId xmlns:a16="http://schemas.microsoft.com/office/drawing/2014/main" xmlns="" val="10004"/>
                  </a:ext>
                </a:extLst>
              </a:tr>
            </a:tbl>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39802923"/>
              </p:ext>
            </p:extLst>
          </p:nvPr>
        </p:nvGraphicFramePr>
        <p:xfrm>
          <a:off x="179512" y="1241919"/>
          <a:ext cx="7560840" cy="1588722"/>
        </p:xfrm>
        <a:graphic>
          <a:graphicData uri="http://schemas.openxmlformats.org/drawingml/2006/table">
            <a:tbl>
              <a:tblPr firstRow="1" bandRow="1">
                <a:tableStyleId>{7DF18680-E054-41AD-8BC1-D1AEF772440D}</a:tableStyleId>
              </a:tblPr>
              <a:tblGrid>
                <a:gridCol w="2736304">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tblGrid>
              <a:tr h="843865">
                <a:tc>
                  <a:txBody>
                    <a:bodyPr/>
                    <a:lstStyle/>
                    <a:p>
                      <a:pPr algn="ctr" rtl="0" fontAlgn="ctr"/>
                      <a:r>
                        <a:rPr lang="it-IT" sz="1800" u="none" strike="noStrike" dirty="0">
                          <a:effectLst/>
                        </a:rPr>
                        <a:t>Tipologia</a:t>
                      </a:r>
                      <a:endParaRPr lang="it-IT" sz="1800" b="1" i="0" u="none" strike="noStrike" dirty="0">
                        <a:solidFill>
                          <a:schemeClr val="tx1"/>
                        </a:solidFill>
                        <a:effectLst/>
                        <a:latin typeface="Calibri"/>
                      </a:endParaRPr>
                    </a:p>
                  </a:txBody>
                  <a:tcPr marL="9525" marR="9525" marT="9525" marB="0" anchor="ctr"/>
                </a:tc>
                <a:tc>
                  <a:txBody>
                    <a:bodyPr/>
                    <a:lstStyle/>
                    <a:p>
                      <a:pPr algn="ctr" rtl="0" fontAlgn="ctr"/>
                      <a:r>
                        <a:rPr lang="it-IT" sz="1800" b="1" u="none" strike="noStrike" kern="1200" dirty="0">
                          <a:solidFill>
                            <a:schemeClr val="lt1"/>
                          </a:solidFill>
                          <a:effectLst/>
                          <a:latin typeface="+mn-lt"/>
                          <a:ea typeface="+mn-ea"/>
                          <a:cs typeface="+mn-cs"/>
                        </a:rPr>
                        <a:t>2020</a:t>
                      </a:r>
                    </a:p>
                  </a:txBody>
                  <a:tcPr marL="9525" marR="9525" marT="9525" marB="0" anchor="ctr"/>
                </a:tc>
                <a:tc>
                  <a:txBody>
                    <a:bodyPr/>
                    <a:lstStyle/>
                    <a:p>
                      <a:pPr algn="ctr" rtl="0" fontAlgn="ctr"/>
                      <a:r>
                        <a:rPr lang="it-IT" sz="1800" u="none" strike="noStrike" dirty="0">
                          <a:effectLst/>
                        </a:rPr>
                        <a:t>2021</a:t>
                      </a:r>
                      <a:endParaRPr lang="it-IT" sz="1800" b="1" i="0" u="none" strike="noStrike" dirty="0">
                        <a:solidFill>
                          <a:schemeClr val="tx1"/>
                        </a:solidFill>
                        <a:effectLst/>
                        <a:latin typeface="Calibri"/>
                      </a:endParaRPr>
                    </a:p>
                  </a:txBody>
                  <a:tcPr marL="9525" marR="9525" marT="9525" marB="0" anchor="ctr"/>
                </a:tc>
                <a:tc>
                  <a:txBody>
                    <a:bodyPr/>
                    <a:lstStyle/>
                    <a:p>
                      <a:pPr algn="ctr" rtl="0" fontAlgn="ctr"/>
                      <a:r>
                        <a:rPr lang="it-IT" sz="1800" b="1" u="none" strike="noStrike" dirty="0">
                          <a:solidFill>
                            <a:schemeClr val="bg1"/>
                          </a:solidFill>
                          <a:effectLst/>
                        </a:rPr>
                        <a:t>%</a:t>
                      </a:r>
                      <a:endParaRPr lang="it-IT" sz="1800" b="1" i="0" u="none" strike="noStrike" dirty="0">
                        <a:solidFill>
                          <a:schemeClr val="bg1"/>
                        </a:solidFill>
                        <a:effectLst/>
                        <a:latin typeface="Calibri"/>
                      </a:endParaRPr>
                    </a:p>
                  </a:txBody>
                  <a:tcPr marL="9525" marR="9525" marT="9525" marB="0" anchor="ctr"/>
                </a:tc>
                <a:extLst>
                  <a:ext uri="{0D108BD9-81ED-4DB2-BD59-A6C34878D82A}">
                    <a16:rowId xmlns:a16="http://schemas.microsoft.com/office/drawing/2014/main" xmlns="" val="10000"/>
                  </a:ext>
                </a:extLst>
              </a:tr>
              <a:tr h="744857">
                <a:tc>
                  <a:txBody>
                    <a:bodyPr/>
                    <a:lstStyle/>
                    <a:p>
                      <a:pPr algn="l" rtl="0" fontAlgn="ctr"/>
                      <a:r>
                        <a:rPr lang="it-IT" sz="1800" u="none" strike="noStrike" dirty="0">
                          <a:effectLst/>
                        </a:rPr>
                        <a:t>servizi esterni</a:t>
                      </a:r>
                      <a:endParaRPr lang="it-IT" sz="1800" b="0" i="1" u="none" strike="noStrike" dirty="0">
                        <a:solidFill>
                          <a:srgbClr val="000000"/>
                        </a:solidFill>
                        <a:effectLst/>
                        <a:latin typeface="Calibri"/>
                      </a:endParaRPr>
                    </a:p>
                  </a:txBody>
                  <a:tcPr marL="9525" marR="9525" marT="9525" marB="0" anchor="ctr"/>
                </a:tc>
                <a:tc>
                  <a:txBody>
                    <a:bodyPr/>
                    <a:lstStyle/>
                    <a:p>
                      <a:pPr algn="ctr" rtl="0" fontAlgn="ctr"/>
                      <a:r>
                        <a:rPr lang="it-IT" sz="2400" u="none" strike="noStrike" dirty="0">
                          <a:effectLst/>
                        </a:rPr>
                        <a:t>40.215</a:t>
                      </a:r>
                    </a:p>
                    <a:p>
                      <a:pPr algn="ctr" rtl="0" fontAlgn="ctr"/>
                      <a:r>
                        <a:rPr lang="it-IT" sz="1200" b="1" i="1" u="none" strike="noStrike" dirty="0">
                          <a:solidFill>
                            <a:schemeClr val="tx1"/>
                          </a:solidFill>
                          <a:effectLst/>
                          <a:latin typeface="Calibri"/>
                        </a:rPr>
                        <a:t>(compresivi di  </a:t>
                      </a:r>
                      <a:r>
                        <a:rPr lang="it-IT" sz="1200" b="1" i="1" u="none" strike="noStrike" dirty="0" err="1">
                          <a:solidFill>
                            <a:schemeClr val="tx1"/>
                          </a:solidFill>
                          <a:effectLst/>
                          <a:latin typeface="Calibri"/>
                        </a:rPr>
                        <a:t>Serv</a:t>
                      </a:r>
                      <a:r>
                        <a:rPr lang="it-IT" sz="1200" b="1" i="1" u="none" strike="noStrike" dirty="0">
                          <a:solidFill>
                            <a:schemeClr val="tx1"/>
                          </a:solidFill>
                          <a:effectLst/>
                          <a:latin typeface="Calibri"/>
                        </a:rPr>
                        <a:t>. </a:t>
                      </a:r>
                      <a:r>
                        <a:rPr lang="it-IT" sz="1200" b="1" i="1" u="none" strike="noStrike" dirty="0" err="1">
                          <a:solidFill>
                            <a:schemeClr val="tx1"/>
                          </a:solidFill>
                          <a:effectLst/>
                          <a:latin typeface="Calibri"/>
                        </a:rPr>
                        <a:t>Covid</a:t>
                      </a:r>
                      <a:r>
                        <a:rPr lang="it-IT" sz="1200" b="1" i="1" u="none" strike="noStrike" dirty="0">
                          <a:solidFill>
                            <a:schemeClr val="tx1"/>
                          </a:solidFill>
                          <a:effectLst/>
                          <a:latin typeface="Calibri"/>
                        </a:rPr>
                        <a:t>)</a:t>
                      </a:r>
                    </a:p>
                  </a:txBody>
                  <a:tcPr marL="9525" marR="9525" marT="9525" marB="0" anchor="ctr"/>
                </a:tc>
                <a:tc>
                  <a:txBody>
                    <a:bodyPr/>
                    <a:lstStyle/>
                    <a:p>
                      <a:pPr algn="ctr" rtl="0" fontAlgn="ctr"/>
                      <a:r>
                        <a:rPr lang="it-IT" sz="2400" u="none" strike="noStrike" dirty="0">
                          <a:effectLst/>
                        </a:rPr>
                        <a:t>35.123</a:t>
                      </a:r>
                      <a:endParaRPr lang="it-IT" sz="1200" b="1" i="1" u="none" strike="noStrike" dirty="0">
                        <a:solidFill>
                          <a:schemeClr val="tx1"/>
                        </a:solidFill>
                        <a:effectLst/>
                        <a:latin typeface="+mn-lt"/>
                      </a:endParaRPr>
                    </a:p>
                  </a:txBody>
                  <a:tcPr marL="9525" marR="9525" marT="9525" marB="0" anchor="ctr"/>
                </a:tc>
                <a:tc>
                  <a:txBody>
                    <a:bodyPr/>
                    <a:lstStyle/>
                    <a:p>
                      <a:pPr algn="ctr" fontAlgn="b"/>
                      <a:r>
                        <a:rPr lang="it-IT" sz="2000" b="1" i="0" u="none" strike="noStrike" dirty="0">
                          <a:solidFill>
                            <a:srgbClr val="FF0000"/>
                          </a:solidFill>
                          <a:effectLst/>
                          <a:latin typeface="Times New Roman"/>
                        </a:rPr>
                        <a:t>-12,7</a:t>
                      </a:r>
                    </a:p>
                  </a:txBody>
                  <a:tcPr marL="9525" marR="9525" marT="9525"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32847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E:\PERSONALI\0005 ALESSANDRO\0002 immagini\0000 lavoro\FORZE POLIZIA - pistola 0019.jp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flipH="1">
            <a:off x="827584" y="944486"/>
            <a:ext cx="7416824" cy="5220818"/>
          </a:xfrm>
          <a:prstGeom prst="rect">
            <a:avLst/>
          </a:prstGeom>
          <a:noFill/>
          <a:extLst>
            <a:ext uri="{909E8E84-426E-40DD-AFC4-6F175D3DCCD1}">
              <a14:hiddenFill xmlns:a14="http://schemas.microsoft.com/office/drawing/2010/main">
                <a:solidFill>
                  <a:srgbClr val="FFFFFF"/>
                </a:solidFill>
              </a14:hiddenFill>
            </a:ext>
          </a:extLst>
        </p:spPr>
      </p:pic>
      <p:sp>
        <p:nvSpPr>
          <p:cNvPr id="3" name="Elaborazione alternativa 2"/>
          <p:cNvSpPr/>
          <p:nvPr/>
        </p:nvSpPr>
        <p:spPr>
          <a:xfrm>
            <a:off x="2123728" y="175399"/>
            <a:ext cx="4689150" cy="578882"/>
          </a:xfrm>
          <a:prstGeom prst="flowChartAlternateProcess">
            <a:avLst/>
          </a:prstGeom>
          <a:solidFill>
            <a:schemeClr val="bg1"/>
          </a:solidFill>
          <a:ln w="25400">
            <a:solidFill>
              <a:schemeClr val="tx1"/>
            </a:solidFill>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2800" b="1" cap="all" dirty="0">
                <a:ln w="0"/>
                <a:solidFill>
                  <a:srgbClr val="FF0000"/>
                </a:solidFill>
                <a:effectLst>
                  <a:reflection blurRad="12700" stA="50000" endPos="50000" dist="5000" dir="5400000" sy="-100000" rotWithShape="0"/>
                </a:effectLst>
              </a:rPr>
              <a:t>Attività di contrasto</a:t>
            </a:r>
          </a:p>
        </p:txBody>
      </p:sp>
      <p:graphicFrame>
        <p:nvGraphicFramePr>
          <p:cNvPr id="6" name="Tabella 5"/>
          <p:cNvGraphicFramePr>
            <a:graphicFrameLocks noGrp="1"/>
          </p:cNvGraphicFramePr>
          <p:nvPr>
            <p:extLst>
              <p:ext uri="{D42A27DB-BD31-4B8C-83A1-F6EECF244321}">
                <p14:modId xmlns:p14="http://schemas.microsoft.com/office/powerpoint/2010/main" val="390211097"/>
              </p:ext>
            </p:extLst>
          </p:nvPr>
        </p:nvGraphicFramePr>
        <p:xfrm>
          <a:off x="4105785" y="3764061"/>
          <a:ext cx="3548634" cy="1931949"/>
        </p:xfrm>
        <a:graphic>
          <a:graphicData uri="http://schemas.openxmlformats.org/drawingml/2006/table">
            <a:tbl>
              <a:tblPr firstRow="1" bandRow="1">
                <a:tableStyleId>{5C22544A-7EE6-4342-B048-85BDC9FD1C3A}</a:tableStyleId>
              </a:tblPr>
              <a:tblGrid>
                <a:gridCol w="1796098">
                  <a:extLst>
                    <a:ext uri="{9D8B030D-6E8A-4147-A177-3AD203B41FA5}">
                      <a16:colId xmlns:a16="http://schemas.microsoft.com/office/drawing/2014/main" xmlns="" val="20000"/>
                    </a:ext>
                  </a:extLst>
                </a:gridCol>
                <a:gridCol w="978246">
                  <a:extLst>
                    <a:ext uri="{9D8B030D-6E8A-4147-A177-3AD203B41FA5}">
                      <a16:colId xmlns:a16="http://schemas.microsoft.com/office/drawing/2014/main" xmlns="" val="20001"/>
                    </a:ext>
                  </a:extLst>
                </a:gridCol>
                <a:gridCol w="774290">
                  <a:extLst>
                    <a:ext uri="{9D8B030D-6E8A-4147-A177-3AD203B41FA5}">
                      <a16:colId xmlns:a16="http://schemas.microsoft.com/office/drawing/2014/main" xmlns="" val="20002"/>
                    </a:ext>
                  </a:extLst>
                </a:gridCol>
              </a:tblGrid>
              <a:tr h="49596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kern="1200" dirty="0"/>
                    </a:p>
                    <a:p>
                      <a:pPr marL="0" marR="0" indent="0" algn="ctr" defTabSz="914400" rtl="0" eaLnBrk="1" fontAlgn="auto" latinLnBrk="0" hangingPunct="1">
                        <a:lnSpc>
                          <a:spcPct val="100000"/>
                        </a:lnSpc>
                        <a:spcBef>
                          <a:spcPts val="0"/>
                        </a:spcBef>
                        <a:spcAft>
                          <a:spcPts val="0"/>
                        </a:spcAft>
                        <a:buClrTx/>
                        <a:buSzTx/>
                        <a:buFontTx/>
                        <a:buNone/>
                        <a:tabLst/>
                        <a:defRPr/>
                      </a:pPr>
                      <a:r>
                        <a:rPr lang="it-IT" sz="1600" kern="1200" dirty="0"/>
                        <a:t>PERIODO</a:t>
                      </a:r>
                      <a:endParaRPr lang="it-IT" sz="1600" b="1" kern="1200" dirty="0">
                        <a:solidFill>
                          <a:schemeClr val="tx1"/>
                        </a:solidFill>
                        <a:latin typeface="+mn-lt"/>
                        <a:ea typeface="+mn-ea"/>
                        <a:cs typeface="+mn-cs"/>
                      </a:endParaRPr>
                    </a:p>
                  </a:txBody>
                  <a:tcPr/>
                </a:tc>
                <a:tc gridSpan="2">
                  <a:txBody>
                    <a:bodyPr/>
                    <a:lstStyle/>
                    <a:p>
                      <a:pPr algn="ctr"/>
                      <a:r>
                        <a:rPr lang="it-IT" sz="1600" dirty="0"/>
                        <a:t>Furti in abitazione</a:t>
                      </a:r>
                      <a:endParaRPr lang="it-IT" sz="1600" dirty="0">
                        <a:solidFill>
                          <a:schemeClr val="tx1"/>
                        </a:solidFill>
                      </a:endParaRPr>
                    </a:p>
                  </a:txBody>
                  <a:tcPr/>
                </a:tc>
                <a:tc hMerge="1">
                  <a:txBody>
                    <a:bodyPr/>
                    <a:lstStyle/>
                    <a:p>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313238">
                <a:tc vMerge="1">
                  <a:txBody>
                    <a:bodyPr/>
                    <a:lstStyle/>
                    <a:p>
                      <a:endParaRPr lang="it-IT"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dirty="0"/>
                        <a:t>p</a:t>
                      </a:r>
                      <a:endParaRPr lang="it-IT" dirty="0">
                        <a:solidFill>
                          <a:schemeClr val="tx1"/>
                        </a:solidFill>
                      </a:endParaRPr>
                    </a:p>
                  </a:txBody>
                  <a:tcPr/>
                </a:tc>
                <a:tc>
                  <a:txBody>
                    <a:bodyPr/>
                    <a:lstStyle/>
                    <a:p>
                      <a:pPr algn="ctr"/>
                      <a:r>
                        <a:rPr lang="it-IT" dirty="0"/>
                        <a:t>s</a:t>
                      </a:r>
                      <a:endParaRPr lang="it-IT" dirty="0">
                        <a:solidFill>
                          <a:schemeClr val="tx1"/>
                        </a:solidFill>
                      </a:endParaRPr>
                    </a:p>
                  </a:txBody>
                  <a:tcPr/>
                </a:tc>
                <a:extLst>
                  <a:ext uri="{0D108BD9-81ED-4DB2-BD59-A6C34878D82A}">
                    <a16:rowId xmlns:a16="http://schemas.microsoft.com/office/drawing/2014/main" xmlns="" val="10001"/>
                  </a:ext>
                </a:extLst>
              </a:tr>
              <a:tr h="574269">
                <a:tc>
                  <a:txBody>
                    <a:bodyPr/>
                    <a:lstStyle/>
                    <a:p>
                      <a:pPr marL="0" algn="ctr" defTabSz="914400" rtl="0" eaLnBrk="1" latinLnBrk="0" hangingPunct="1"/>
                      <a:r>
                        <a:rPr lang="it-IT" sz="2000" kern="1200" dirty="0"/>
                        <a:t>2020</a:t>
                      </a:r>
                    </a:p>
                  </a:txBody>
                  <a:tcPr/>
                </a:tc>
                <a:tc>
                  <a:txBody>
                    <a:bodyPr/>
                    <a:lstStyle/>
                    <a:p>
                      <a:pPr marL="0" algn="ctr" defTabSz="914400" rtl="0" eaLnBrk="1" latinLnBrk="0" hangingPunct="1"/>
                      <a:r>
                        <a:rPr lang="it-IT" sz="2000" b="1" kern="1200" dirty="0">
                          <a:solidFill>
                            <a:srgbClr val="00B050"/>
                          </a:solidFill>
                        </a:rPr>
                        <a:t>305</a:t>
                      </a:r>
                      <a:endParaRPr lang="it-IT" sz="2000" b="1" kern="1200" dirty="0">
                        <a:solidFill>
                          <a:srgbClr val="00B050"/>
                        </a:solidFill>
                        <a:latin typeface="+mn-lt"/>
                        <a:ea typeface="+mn-ea"/>
                        <a:cs typeface="+mn-cs"/>
                      </a:endParaRPr>
                    </a:p>
                  </a:txBody>
                  <a:tcPr/>
                </a:tc>
                <a:tc>
                  <a:txBody>
                    <a:bodyPr/>
                    <a:lstStyle/>
                    <a:p>
                      <a:pPr algn="ctr"/>
                      <a:r>
                        <a:rPr lang="it-IT" sz="2000" b="1" dirty="0">
                          <a:solidFill>
                            <a:schemeClr val="tx1"/>
                          </a:solidFill>
                        </a:rPr>
                        <a:t>11</a:t>
                      </a:r>
                    </a:p>
                  </a:txBody>
                  <a:tcPr/>
                </a:tc>
                <a:extLst>
                  <a:ext uri="{0D108BD9-81ED-4DB2-BD59-A6C34878D82A}">
                    <a16:rowId xmlns:a16="http://schemas.microsoft.com/office/drawing/2014/main" xmlns="" val="10002"/>
                  </a:ext>
                </a:extLst>
              </a:tr>
              <a:tr h="495960">
                <a:tc>
                  <a:txBody>
                    <a:bodyPr/>
                    <a:lstStyle/>
                    <a:p>
                      <a:pPr marL="0" algn="ctr" defTabSz="914400" rtl="0" eaLnBrk="1" latinLnBrk="0" hangingPunct="1"/>
                      <a:r>
                        <a:rPr lang="it-IT" sz="2000" kern="1200" dirty="0"/>
                        <a:t>2021</a:t>
                      </a:r>
                    </a:p>
                  </a:txBody>
                  <a:tcPr/>
                </a:tc>
                <a:tc>
                  <a:txBody>
                    <a:bodyPr/>
                    <a:lstStyle/>
                    <a:p>
                      <a:pPr marL="0" algn="ctr" defTabSz="914400" rtl="0" eaLnBrk="1" latinLnBrk="0" hangingPunct="1"/>
                      <a:r>
                        <a:rPr lang="it-IT" sz="2000" b="1" kern="1200" dirty="0">
                          <a:solidFill>
                            <a:srgbClr val="00B050"/>
                          </a:solidFill>
                          <a:latin typeface="+mn-lt"/>
                          <a:ea typeface="+mn-ea"/>
                          <a:cs typeface="+mn-cs"/>
                        </a:rPr>
                        <a:t>347</a:t>
                      </a:r>
                    </a:p>
                  </a:txBody>
                  <a:tcPr/>
                </a:tc>
                <a:tc>
                  <a:txBody>
                    <a:bodyPr/>
                    <a:lstStyle/>
                    <a:p>
                      <a:pPr algn="ctr"/>
                      <a:r>
                        <a:rPr lang="it-IT" sz="2000" b="1" dirty="0">
                          <a:solidFill>
                            <a:schemeClr val="tx1"/>
                          </a:solidFill>
                        </a:rPr>
                        <a:t>10</a:t>
                      </a:r>
                    </a:p>
                  </a:txBody>
                  <a:tcPr/>
                </a:tc>
                <a:extLst>
                  <a:ext uri="{0D108BD9-81ED-4DB2-BD59-A6C34878D82A}">
                    <a16:rowId xmlns:a16="http://schemas.microsoft.com/office/drawing/2014/main" xmlns="" val="10003"/>
                  </a:ext>
                </a:extLst>
              </a:tr>
            </a:tbl>
          </a:graphicData>
        </a:graphic>
      </p:graphicFrame>
      <p:sp>
        <p:nvSpPr>
          <p:cNvPr id="7" name="CasellaDiTesto 6"/>
          <p:cNvSpPr txBox="1"/>
          <p:nvPr/>
        </p:nvSpPr>
        <p:spPr>
          <a:xfrm>
            <a:off x="827584" y="3759623"/>
            <a:ext cx="3096344" cy="1015663"/>
          </a:xfrm>
          <a:prstGeom prst="rect">
            <a:avLst/>
          </a:prstGeom>
          <a:solidFill>
            <a:srgbClr val="69D8FF">
              <a:alpha val="68627"/>
            </a:srgbClr>
          </a:solidFill>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b="1" dirty="0">
                <a:solidFill>
                  <a:srgbClr val="FF0000"/>
                </a:solidFill>
              </a:rPr>
              <a:t>1,254 Kg circa</a:t>
            </a:r>
            <a:endParaRPr lang="it-IT" sz="1600" b="1" dirty="0">
              <a:solidFill>
                <a:srgbClr val="FF0000"/>
              </a:solidFill>
            </a:endParaRPr>
          </a:p>
          <a:p>
            <a:pPr algn="ctr"/>
            <a:r>
              <a:rPr lang="it-IT" sz="1600" b="1" dirty="0"/>
              <a:t>Sostanza Sequestrata </a:t>
            </a:r>
          </a:p>
          <a:p>
            <a:pPr algn="ctr"/>
            <a:r>
              <a:rPr lang="it-IT" sz="1600" b="1" dirty="0"/>
              <a:t>(cocaina-eroina-hashish-cannabis)</a:t>
            </a:r>
          </a:p>
        </p:txBody>
      </p:sp>
      <p:graphicFrame>
        <p:nvGraphicFramePr>
          <p:cNvPr id="8" name="Tabella 7">
            <a:extLst>
              <a:ext uri="{FF2B5EF4-FFF2-40B4-BE49-F238E27FC236}">
                <a16:creationId xmlns:a16="http://schemas.microsoft.com/office/drawing/2014/main" xmlns="" id="{DEAFDA9A-9414-4C2E-BE19-8F99AD3BEDF4}"/>
              </a:ext>
            </a:extLst>
          </p:cNvPr>
          <p:cNvGraphicFramePr>
            <a:graphicFrameLocks noGrp="1"/>
          </p:cNvGraphicFramePr>
          <p:nvPr>
            <p:extLst>
              <p:ext uri="{D42A27DB-BD31-4B8C-83A1-F6EECF244321}">
                <p14:modId xmlns:p14="http://schemas.microsoft.com/office/powerpoint/2010/main" val="89117607"/>
              </p:ext>
            </p:extLst>
          </p:nvPr>
        </p:nvGraphicFramePr>
        <p:xfrm>
          <a:off x="213679" y="944486"/>
          <a:ext cx="7814705" cy="2350281"/>
        </p:xfrm>
        <a:graphic>
          <a:graphicData uri="http://schemas.openxmlformats.org/drawingml/2006/table">
            <a:tbl>
              <a:tblPr firstRow="1" bandRow="1">
                <a:tableStyleId>{5C22544A-7EE6-4342-B048-85BDC9FD1C3A}</a:tableStyleId>
              </a:tblPr>
              <a:tblGrid>
                <a:gridCol w="1261978">
                  <a:extLst>
                    <a:ext uri="{9D8B030D-6E8A-4147-A177-3AD203B41FA5}">
                      <a16:colId xmlns:a16="http://schemas.microsoft.com/office/drawing/2014/main" xmlns="" val="3706771428"/>
                    </a:ext>
                  </a:extLst>
                </a:gridCol>
                <a:gridCol w="376994">
                  <a:extLst>
                    <a:ext uri="{9D8B030D-6E8A-4147-A177-3AD203B41FA5}">
                      <a16:colId xmlns:a16="http://schemas.microsoft.com/office/drawing/2014/main" xmlns="" val="2079916330"/>
                    </a:ext>
                  </a:extLst>
                </a:gridCol>
                <a:gridCol w="348339">
                  <a:extLst>
                    <a:ext uri="{9D8B030D-6E8A-4147-A177-3AD203B41FA5}">
                      <a16:colId xmlns:a16="http://schemas.microsoft.com/office/drawing/2014/main" xmlns="" val="3159954906"/>
                    </a:ext>
                  </a:extLst>
                </a:gridCol>
                <a:gridCol w="554150">
                  <a:extLst>
                    <a:ext uri="{9D8B030D-6E8A-4147-A177-3AD203B41FA5}">
                      <a16:colId xmlns:a16="http://schemas.microsoft.com/office/drawing/2014/main" xmlns="" val="231499135"/>
                    </a:ext>
                  </a:extLst>
                </a:gridCol>
                <a:gridCol w="562167">
                  <a:extLst>
                    <a:ext uri="{9D8B030D-6E8A-4147-A177-3AD203B41FA5}">
                      <a16:colId xmlns:a16="http://schemas.microsoft.com/office/drawing/2014/main" xmlns="" val="4101726762"/>
                    </a:ext>
                  </a:extLst>
                </a:gridCol>
                <a:gridCol w="562167">
                  <a:extLst>
                    <a:ext uri="{9D8B030D-6E8A-4147-A177-3AD203B41FA5}">
                      <a16:colId xmlns:a16="http://schemas.microsoft.com/office/drawing/2014/main" xmlns="" val="3357058839"/>
                    </a:ext>
                  </a:extLst>
                </a:gridCol>
                <a:gridCol w="655862">
                  <a:extLst>
                    <a:ext uri="{9D8B030D-6E8A-4147-A177-3AD203B41FA5}">
                      <a16:colId xmlns:a16="http://schemas.microsoft.com/office/drawing/2014/main" xmlns="" val="2615647335"/>
                    </a:ext>
                  </a:extLst>
                </a:gridCol>
                <a:gridCol w="655862">
                  <a:extLst>
                    <a:ext uri="{9D8B030D-6E8A-4147-A177-3AD203B41FA5}">
                      <a16:colId xmlns:a16="http://schemas.microsoft.com/office/drawing/2014/main" xmlns="" val="1946832260"/>
                    </a:ext>
                  </a:extLst>
                </a:gridCol>
                <a:gridCol w="588518">
                  <a:extLst>
                    <a:ext uri="{9D8B030D-6E8A-4147-A177-3AD203B41FA5}">
                      <a16:colId xmlns:a16="http://schemas.microsoft.com/office/drawing/2014/main" xmlns="" val="3387087969"/>
                    </a:ext>
                  </a:extLst>
                </a:gridCol>
                <a:gridCol w="562167">
                  <a:extLst>
                    <a:ext uri="{9D8B030D-6E8A-4147-A177-3AD203B41FA5}">
                      <a16:colId xmlns:a16="http://schemas.microsoft.com/office/drawing/2014/main" xmlns="" val="264637004"/>
                    </a:ext>
                  </a:extLst>
                </a:gridCol>
                <a:gridCol w="562167">
                  <a:extLst>
                    <a:ext uri="{9D8B030D-6E8A-4147-A177-3AD203B41FA5}">
                      <a16:colId xmlns:a16="http://schemas.microsoft.com/office/drawing/2014/main" xmlns="" val="3007620651"/>
                    </a:ext>
                  </a:extLst>
                </a:gridCol>
                <a:gridCol w="562167">
                  <a:extLst>
                    <a:ext uri="{9D8B030D-6E8A-4147-A177-3AD203B41FA5}">
                      <a16:colId xmlns:a16="http://schemas.microsoft.com/office/drawing/2014/main" xmlns="" val="672194913"/>
                    </a:ext>
                  </a:extLst>
                </a:gridCol>
                <a:gridCol w="562167">
                  <a:extLst>
                    <a:ext uri="{9D8B030D-6E8A-4147-A177-3AD203B41FA5}">
                      <a16:colId xmlns:a16="http://schemas.microsoft.com/office/drawing/2014/main" xmlns="" val="2976920514"/>
                    </a:ext>
                  </a:extLst>
                </a:gridCol>
              </a:tblGrid>
              <a:tr h="623593">
                <a:tc rowSpan="2">
                  <a:txBody>
                    <a:bodyPr/>
                    <a:lstStyle/>
                    <a:p>
                      <a:pPr algn="ctr" rtl="0" fontAlgn="ctr"/>
                      <a:r>
                        <a:rPr lang="it-IT" sz="1600" u="none" strike="noStrike" dirty="0">
                          <a:effectLst/>
                        </a:rPr>
                        <a:t>PERIODO</a:t>
                      </a:r>
                      <a:endParaRPr lang="it-IT" sz="16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rtl="0" fontAlgn="ctr"/>
                      <a:r>
                        <a:rPr lang="it-IT" sz="1600" u="none" strike="noStrike" dirty="0">
                          <a:effectLst/>
                        </a:rPr>
                        <a:t>Tentati Omicidi</a:t>
                      </a:r>
                      <a:endParaRPr lang="it-IT"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it-IT"/>
                    </a:p>
                  </a:txBody>
                  <a:tcPr/>
                </a:tc>
                <a:tc gridSpan="2">
                  <a:txBody>
                    <a:bodyPr/>
                    <a:lstStyle/>
                    <a:p>
                      <a:pPr algn="ctr" rtl="0" fontAlgn="ctr"/>
                      <a:r>
                        <a:rPr lang="it-IT" sz="1600" u="none" strike="noStrike" dirty="0">
                          <a:effectLst/>
                        </a:rPr>
                        <a:t>Estorsioni</a:t>
                      </a:r>
                      <a:endParaRPr lang="it-IT" sz="1600" b="1" i="0" u="none" strike="noStrike" dirty="0">
                        <a:solidFill>
                          <a:srgbClr val="000000"/>
                        </a:solidFill>
                        <a:effectLst/>
                        <a:latin typeface="Calibri" panose="020F0502020204030204" pitchFamily="34" charset="0"/>
                      </a:endParaRPr>
                    </a:p>
                  </a:txBody>
                  <a:tcPr marL="85725" marR="9525" marT="9525" marB="0" anchor="ctr"/>
                </a:tc>
                <a:tc hMerge="1">
                  <a:txBody>
                    <a:bodyPr/>
                    <a:lstStyle/>
                    <a:p>
                      <a:endParaRPr lang="it-IT"/>
                    </a:p>
                  </a:txBody>
                  <a:tcPr/>
                </a:tc>
                <a:tc gridSpan="2">
                  <a:txBody>
                    <a:bodyPr/>
                    <a:lstStyle/>
                    <a:p>
                      <a:pPr algn="ctr" rtl="0" fontAlgn="ctr"/>
                      <a:r>
                        <a:rPr lang="it-IT" sz="1600" u="none" strike="noStrike" dirty="0">
                          <a:effectLst/>
                        </a:rPr>
                        <a:t>Rapine</a:t>
                      </a:r>
                      <a:endParaRPr lang="it-IT"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it-IT"/>
                    </a:p>
                  </a:txBody>
                  <a:tcPr/>
                </a:tc>
                <a:tc gridSpan="2">
                  <a:txBody>
                    <a:bodyPr/>
                    <a:lstStyle/>
                    <a:p>
                      <a:pPr algn="ctr" rtl="0" fontAlgn="ctr"/>
                      <a:r>
                        <a:rPr lang="it-IT" sz="1600" u="none" strike="noStrike" dirty="0">
                          <a:effectLst/>
                        </a:rPr>
                        <a:t>Furti</a:t>
                      </a:r>
                      <a:endParaRPr lang="it-IT"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it-IT"/>
                    </a:p>
                  </a:txBody>
                  <a:tcPr/>
                </a:tc>
                <a:tc gridSpan="2">
                  <a:txBody>
                    <a:bodyPr/>
                    <a:lstStyle/>
                    <a:p>
                      <a:pPr algn="ctr" rtl="0" fontAlgn="ctr"/>
                      <a:r>
                        <a:rPr lang="it-IT" sz="1600" u="none" strike="noStrike">
                          <a:effectLst/>
                        </a:rPr>
                        <a:t>Droga</a:t>
                      </a:r>
                      <a:endParaRPr lang="it-IT" sz="16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it-IT"/>
                    </a:p>
                  </a:txBody>
                  <a:tcPr/>
                </a:tc>
                <a:tc gridSpan="2">
                  <a:txBody>
                    <a:bodyPr/>
                    <a:lstStyle/>
                    <a:p>
                      <a:pPr algn="ctr" rtl="0" fontAlgn="ctr"/>
                      <a:r>
                        <a:rPr lang="it-IT" sz="1600" u="none" strike="noStrike" dirty="0">
                          <a:effectLst/>
                        </a:rPr>
                        <a:t>Tot delitti</a:t>
                      </a:r>
                      <a:endParaRPr lang="it-IT" sz="1600" b="1" i="0" u="none" strike="noStrike" dirty="0">
                        <a:solidFill>
                          <a:srgbClr val="000000"/>
                        </a:solidFill>
                        <a:effectLst/>
                        <a:latin typeface="Calibri" panose="020F0502020204030204" pitchFamily="34" charset="0"/>
                      </a:endParaRPr>
                    </a:p>
                  </a:txBody>
                  <a:tcPr marL="9525" marR="9525" marT="9525" marB="0" anchor="ctr">
                    <a:solidFill>
                      <a:srgbClr val="FFA7A7"/>
                    </a:solidFill>
                  </a:tcPr>
                </a:tc>
                <a:tc hMerge="1">
                  <a:txBody>
                    <a:bodyPr/>
                    <a:lstStyle/>
                    <a:p>
                      <a:endParaRPr lang="it-IT"/>
                    </a:p>
                  </a:txBody>
                  <a:tcPr/>
                </a:tc>
                <a:extLst>
                  <a:ext uri="{0D108BD9-81ED-4DB2-BD59-A6C34878D82A}">
                    <a16:rowId xmlns:a16="http://schemas.microsoft.com/office/drawing/2014/main" xmlns="" val="4289854383"/>
                  </a:ext>
                </a:extLst>
              </a:tr>
              <a:tr h="293904">
                <a:tc vMerge="1">
                  <a:txBody>
                    <a:bodyPr/>
                    <a:lstStyle/>
                    <a:p>
                      <a:endParaRPr lang="it-IT"/>
                    </a:p>
                  </a:txBody>
                  <a:tcPr/>
                </a:tc>
                <a:tc>
                  <a:txBody>
                    <a:bodyPr/>
                    <a:lstStyle/>
                    <a:p>
                      <a:pPr algn="ctr" rtl="0" fontAlgn="ctr"/>
                      <a:r>
                        <a:rPr lang="it-IT" sz="1800" u="none" strike="noStrike">
                          <a:effectLst/>
                        </a:rPr>
                        <a:t>P</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u="none" strike="noStrike">
                          <a:effectLst/>
                        </a:rPr>
                        <a:t>S</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u="none" strike="noStrike">
                          <a:effectLst/>
                        </a:rPr>
                        <a:t>P</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u="none" strike="noStrike">
                          <a:effectLst/>
                        </a:rPr>
                        <a:t>S</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u="none" strike="noStrike">
                          <a:effectLst/>
                        </a:rPr>
                        <a:t>P</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u="none" strike="noStrike">
                          <a:effectLst/>
                        </a:rPr>
                        <a:t>S</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u="none" strike="noStrike">
                          <a:effectLst/>
                        </a:rPr>
                        <a:t>P</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u="none" strike="noStrike">
                          <a:effectLst/>
                        </a:rPr>
                        <a:t>S</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u="none" strike="noStrike">
                          <a:effectLst/>
                        </a:rPr>
                        <a:t>P</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u="none" strike="noStrike">
                          <a:effectLst/>
                        </a:rPr>
                        <a:t>S</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u="none" strike="noStrike">
                          <a:effectLst/>
                        </a:rPr>
                        <a:t>P</a:t>
                      </a:r>
                      <a:endParaRPr lang="it-IT" sz="1800" b="0" i="0" u="none" strike="noStrike">
                        <a:solidFill>
                          <a:srgbClr val="000000"/>
                        </a:solidFill>
                        <a:effectLst/>
                        <a:latin typeface="Calibri" panose="020F0502020204030204" pitchFamily="34" charset="0"/>
                      </a:endParaRPr>
                    </a:p>
                  </a:txBody>
                  <a:tcPr marL="9525" marR="9525" marT="9525" marB="0" anchor="ctr">
                    <a:solidFill>
                      <a:srgbClr val="FFA7A7"/>
                    </a:solidFill>
                  </a:tcPr>
                </a:tc>
                <a:tc>
                  <a:txBody>
                    <a:bodyPr/>
                    <a:lstStyle/>
                    <a:p>
                      <a:pPr algn="ctr" rtl="0" fontAlgn="ctr"/>
                      <a:r>
                        <a:rPr lang="it-IT" sz="1800" u="none" strike="noStrike" dirty="0">
                          <a:effectLst/>
                        </a:rPr>
                        <a:t>S</a:t>
                      </a:r>
                      <a:endParaRPr lang="it-IT" sz="1800" b="0" i="0" u="none" strike="noStrike" dirty="0">
                        <a:solidFill>
                          <a:srgbClr val="000000"/>
                        </a:solidFill>
                        <a:effectLst/>
                        <a:latin typeface="Calibri" panose="020F0502020204030204" pitchFamily="34" charset="0"/>
                      </a:endParaRPr>
                    </a:p>
                  </a:txBody>
                  <a:tcPr marL="9525" marR="9525" marT="9525" marB="0" anchor="ctr">
                    <a:solidFill>
                      <a:srgbClr val="FFA7A7"/>
                    </a:solidFill>
                  </a:tcPr>
                </a:tc>
                <a:extLst>
                  <a:ext uri="{0D108BD9-81ED-4DB2-BD59-A6C34878D82A}">
                    <a16:rowId xmlns:a16="http://schemas.microsoft.com/office/drawing/2014/main" xmlns="" val="4179123238"/>
                  </a:ext>
                </a:extLst>
              </a:tr>
              <a:tr h="716392">
                <a:tc>
                  <a:txBody>
                    <a:bodyPr/>
                    <a:lstStyle/>
                    <a:p>
                      <a:pPr algn="ctr" rtl="0" fontAlgn="ctr"/>
                      <a:r>
                        <a:rPr lang="it-IT" sz="2000" u="none" strike="noStrike" dirty="0">
                          <a:effectLst/>
                        </a:rPr>
                        <a:t>2020</a:t>
                      </a:r>
                      <a:endParaRPr lang="it-IT" sz="2000" b="1" i="0" u="none" strike="noStrike" dirty="0">
                        <a:solidFill>
                          <a:srgbClr val="000000"/>
                        </a:solidFill>
                        <a:effectLst/>
                        <a:latin typeface="Calibri" panose="020F0502020204030204" pitchFamily="34" charset="0"/>
                      </a:endParaRPr>
                    </a:p>
                    <a:p>
                      <a:pPr algn="l" rtl="0" fontAlgn="ctr"/>
                      <a:r>
                        <a:rPr lang="it-IT" sz="1200" u="none" strike="noStrike" dirty="0">
                          <a:effectLst/>
                        </a:rPr>
                        <a:t>  </a:t>
                      </a:r>
                      <a:endParaRPr lang="it-IT"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2000" b="1" u="none" strike="noStrike" dirty="0">
                          <a:solidFill>
                            <a:srgbClr val="009900"/>
                          </a:solidFill>
                          <a:effectLst/>
                        </a:rPr>
                        <a:t>3</a:t>
                      </a:r>
                      <a:endParaRPr lang="it-IT" sz="2000" b="1" i="0" u="none" strike="noStrike" dirty="0">
                        <a:solidFill>
                          <a:srgbClr val="009900"/>
                        </a:solidFill>
                        <a:effectLst/>
                        <a:latin typeface="Calibri" panose="020F0502020204030204" pitchFamily="34" charset="0"/>
                      </a:endParaRPr>
                    </a:p>
                  </a:txBody>
                  <a:tcPr marL="9525" marR="9525" marT="9525" marB="0" anchor="ctr"/>
                </a:tc>
                <a:tc>
                  <a:txBody>
                    <a:bodyPr/>
                    <a:lstStyle/>
                    <a:p>
                      <a:pPr algn="ctr" rtl="0" fontAlgn="ctr"/>
                      <a:r>
                        <a:rPr lang="it-IT" sz="2000" b="1" u="none" strike="noStrike" dirty="0">
                          <a:effectLst/>
                        </a:rPr>
                        <a:t>3</a:t>
                      </a:r>
                      <a:endParaRPr lang="it-IT"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2000" b="1" u="none" strike="noStrike" dirty="0">
                          <a:solidFill>
                            <a:srgbClr val="00B050"/>
                          </a:solidFill>
                          <a:effectLst/>
                        </a:rPr>
                        <a:t>7</a:t>
                      </a:r>
                      <a:endParaRPr lang="it-IT" sz="20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rtl="0" fontAlgn="ctr"/>
                      <a:r>
                        <a:rPr lang="it-IT" sz="2000" b="1" u="none" strike="noStrike" dirty="0">
                          <a:effectLst/>
                        </a:rPr>
                        <a:t>4</a:t>
                      </a:r>
                      <a:endParaRPr lang="it-IT"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2000" b="1" u="none" strike="noStrike" dirty="0">
                          <a:solidFill>
                            <a:srgbClr val="00B050"/>
                          </a:solidFill>
                          <a:effectLst/>
                        </a:rPr>
                        <a:t>14</a:t>
                      </a:r>
                      <a:endParaRPr lang="it-IT" sz="20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rtl="0" fontAlgn="ctr"/>
                      <a:r>
                        <a:rPr lang="it-IT" sz="2000" b="1" u="none" strike="noStrike" dirty="0">
                          <a:effectLst/>
                        </a:rPr>
                        <a:t>8</a:t>
                      </a:r>
                      <a:endParaRPr lang="it-IT"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2000" b="1" u="none" strike="noStrike" dirty="0">
                          <a:solidFill>
                            <a:srgbClr val="00B050"/>
                          </a:solidFill>
                          <a:effectLst/>
                        </a:rPr>
                        <a:t>1.046</a:t>
                      </a:r>
                      <a:endParaRPr lang="it-IT" sz="20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rtl="0" fontAlgn="ctr"/>
                      <a:r>
                        <a:rPr lang="it-IT" sz="2000" b="1" u="none" strike="noStrike" dirty="0">
                          <a:effectLst/>
                        </a:rPr>
                        <a:t>99</a:t>
                      </a:r>
                      <a:endParaRPr lang="it-IT"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ctr" latinLnBrk="0" hangingPunct="1"/>
                      <a:r>
                        <a:rPr lang="it-IT" sz="2000" b="1" u="none" strike="noStrike" kern="1200" dirty="0">
                          <a:solidFill>
                            <a:srgbClr val="009900"/>
                          </a:solidFill>
                          <a:effectLst/>
                          <a:latin typeface="+mn-lt"/>
                          <a:ea typeface="+mn-ea"/>
                          <a:cs typeface="+mn-cs"/>
                        </a:rPr>
                        <a:t>84</a:t>
                      </a:r>
                    </a:p>
                  </a:txBody>
                  <a:tcPr marL="9525" marR="9525" marT="9525" marB="0" anchor="ctr"/>
                </a:tc>
                <a:tc>
                  <a:txBody>
                    <a:bodyPr/>
                    <a:lstStyle/>
                    <a:p>
                      <a:pPr algn="ctr" rtl="0" fontAlgn="ctr"/>
                      <a:r>
                        <a:rPr lang="it-IT" sz="2000" b="1" u="none" strike="noStrike" dirty="0">
                          <a:effectLst/>
                        </a:rPr>
                        <a:t>84</a:t>
                      </a:r>
                      <a:endParaRPr lang="it-IT"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it-IT" sz="1800" b="1" u="none" strike="noStrike" dirty="0">
                          <a:solidFill>
                            <a:srgbClr val="009900"/>
                          </a:solidFill>
                          <a:effectLst/>
                        </a:rPr>
                        <a:t>3.870</a:t>
                      </a:r>
                      <a:endParaRPr lang="it-IT" sz="1800" b="1" i="0" u="none" strike="noStrike" dirty="0">
                        <a:solidFill>
                          <a:srgbClr val="009900"/>
                        </a:solidFill>
                        <a:effectLst/>
                        <a:latin typeface="Calibri" panose="020F0502020204030204" pitchFamily="34" charset="0"/>
                      </a:endParaRPr>
                    </a:p>
                  </a:txBody>
                  <a:tcPr marL="9525" marR="9525" marT="9525" marB="0" anchor="ctr">
                    <a:solidFill>
                      <a:srgbClr val="FFA7A7"/>
                    </a:solidFill>
                  </a:tcPr>
                </a:tc>
                <a:tc>
                  <a:txBody>
                    <a:bodyPr/>
                    <a:lstStyle/>
                    <a:p>
                      <a:pPr algn="ctr" rtl="0" fontAlgn="ctr"/>
                      <a:r>
                        <a:rPr lang="it-IT" sz="1800" b="1" u="none" strike="noStrike" dirty="0">
                          <a:effectLst/>
                        </a:rPr>
                        <a:t>1.590</a:t>
                      </a:r>
                      <a:endParaRPr lang="it-IT" sz="1800" b="1" i="0" u="none" strike="noStrike" dirty="0">
                        <a:solidFill>
                          <a:srgbClr val="000000"/>
                        </a:solidFill>
                        <a:effectLst/>
                        <a:latin typeface="Calibri" panose="020F0502020204030204" pitchFamily="34" charset="0"/>
                      </a:endParaRPr>
                    </a:p>
                  </a:txBody>
                  <a:tcPr marL="9525" marR="9525" marT="9525" marB="0" anchor="ctr">
                    <a:solidFill>
                      <a:srgbClr val="FFA7A7"/>
                    </a:solidFill>
                  </a:tcPr>
                </a:tc>
                <a:extLst>
                  <a:ext uri="{0D108BD9-81ED-4DB2-BD59-A6C34878D82A}">
                    <a16:rowId xmlns:a16="http://schemas.microsoft.com/office/drawing/2014/main" xmlns="" val="1223609609"/>
                  </a:ext>
                </a:extLst>
              </a:tr>
              <a:tr h="716392">
                <a:tc>
                  <a:txBody>
                    <a:bodyPr/>
                    <a:lstStyle/>
                    <a:p>
                      <a:pPr algn="ctr"/>
                      <a:r>
                        <a:rPr lang="it-IT" dirty="0"/>
                        <a:t>2021</a:t>
                      </a:r>
                    </a:p>
                  </a:txBody>
                  <a:tcPr marL="9525" marR="9525" marT="9525" marB="0" anchor="ctr"/>
                </a:tc>
                <a:tc>
                  <a:txBody>
                    <a:bodyPr/>
                    <a:lstStyle/>
                    <a:p>
                      <a:pPr marL="0" algn="ctr" defTabSz="914400" rtl="0" eaLnBrk="1" fontAlgn="ctr" latinLnBrk="0" hangingPunct="1"/>
                      <a:r>
                        <a:rPr lang="it-IT" sz="2000" b="1" u="none" strike="noStrike" kern="1200" dirty="0">
                          <a:solidFill>
                            <a:srgbClr val="009900"/>
                          </a:solidFill>
                          <a:effectLst/>
                          <a:latin typeface="+mn-lt"/>
                          <a:ea typeface="+mn-ea"/>
                          <a:cs typeface="+mn-cs"/>
                        </a:rPr>
                        <a:t>4</a:t>
                      </a:r>
                    </a:p>
                  </a:txBody>
                  <a:tcPr marL="9525" marR="9525" marT="9525" marB="0" anchor="ctr"/>
                </a:tc>
                <a:tc>
                  <a:txBody>
                    <a:bodyPr/>
                    <a:lstStyle/>
                    <a:p>
                      <a:pPr marL="0" algn="ctr" defTabSz="914400" rtl="0" eaLnBrk="1" fontAlgn="ctr" latinLnBrk="0" hangingPunct="1"/>
                      <a:r>
                        <a:rPr lang="it-IT" sz="2000" b="1" u="none" strike="noStrike" kern="1200" dirty="0">
                          <a:solidFill>
                            <a:schemeClr val="dk1"/>
                          </a:solidFill>
                          <a:effectLst/>
                          <a:latin typeface="+mn-lt"/>
                          <a:ea typeface="+mn-ea"/>
                          <a:cs typeface="+mn-cs"/>
                        </a:rPr>
                        <a:t>3</a:t>
                      </a:r>
                    </a:p>
                  </a:txBody>
                  <a:tcPr marL="9525" marR="9525" marT="9525" marB="0" anchor="ctr"/>
                </a:tc>
                <a:tc>
                  <a:txBody>
                    <a:bodyPr/>
                    <a:lstStyle/>
                    <a:p>
                      <a:pPr marL="0" algn="ctr" defTabSz="914400" rtl="0" eaLnBrk="1" fontAlgn="ctr" latinLnBrk="0" hangingPunct="1"/>
                      <a:r>
                        <a:rPr lang="it-IT" sz="2000" b="1" u="none" strike="noStrike" kern="1200" dirty="0">
                          <a:solidFill>
                            <a:srgbClr val="009900"/>
                          </a:solidFill>
                          <a:effectLst/>
                          <a:latin typeface="+mn-lt"/>
                          <a:ea typeface="+mn-ea"/>
                          <a:cs typeface="+mn-cs"/>
                        </a:rPr>
                        <a:t>21</a:t>
                      </a:r>
                    </a:p>
                  </a:txBody>
                  <a:tcPr marL="9525" marR="9525" marT="9525" marB="0" anchor="ctr"/>
                </a:tc>
                <a:tc>
                  <a:txBody>
                    <a:bodyPr/>
                    <a:lstStyle/>
                    <a:p>
                      <a:pPr marL="0" algn="ctr" defTabSz="914400" rtl="0" eaLnBrk="1" fontAlgn="ctr" latinLnBrk="0" hangingPunct="1"/>
                      <a:r>
                        <a:rPr lang="it-IT" sz="2000" b="1" u="none" strike="noStrike" kern="1200" dirty="0">
                          <a:solidFill>
                            <a:schemeClr val="tx1"/>
                          </a:solidFill>
                          <a:effectLst/>
                          <a:latin typeface="+mn-lt"/>
                          <a:ea typeface="+mn-ea"/>
                          <a:cs typeface="+mn-cs"/>
                        </a:rPr>
                        <a:t>12</a:t>
                      </a:r>
                    </a:p>
                  </a:txBody>
                  <a:tcPr marL="9525" marR="9525" marT="9525" marB="0" anchor="ctr"/>
                </a:tc>
                <a:tc>
                  <a:txBody>
                    <a:bodyPr/>
                    <a:lstStyle/>
                    <a:p>
                      <a:pPr marL="0" algn="ctr" defTabSz="914400" rtl="0" eaLnBrk="1" fontAlgn="ctr" latinLnBrk="0" hangingPunct="1"/>
                      <a:r>
                        <a:rPr lang="it-IT" sz="2000" b="1" u="none" strike="noStrike" kern="1200" dirty="0">
                          <a:solidFill>
                            <a:srgbClr val="009900"/>
                          </a:solidFill>
                          <a:effectLst/>
                          <a:latin typeface="+mn-lt"/>
                          <a:ea typeface="+mn-ea"/>
                          <a:cs typeface="+mn-cs"/>
                        </a:rPr>
                        <a:t>26</a:t>
                      </a:r>
                    </a:p>
                  </a:txBody>
                  <a:tcPr marL="9525" marR="9525" marT="9525" marB="0" anchor="ctr"/>
                </a:tc>
                <a:tc>
                  <a:txBody>
                    <a:bodyPr/>
                    <a:lstStyle/>
                    <a:p>
                      <a:pPr marL="0" algn="ctr" defTabSz="914400" rtl="0" eaLnBrk="1" fontAlgn="ctr" latinLnBrk="0" hangingPunct="1"/>
                      <a:r>
                        <a:rPr lang="it-IT" sz="2000" b="1" u="none" strike="noStrike" kern="1200" dirty="0">
                          <a:solidFill>
                            <a:schemeClr val="tx1"/>
                          </a:solidFill>
                          <a:effectLst/>
                          <a:latin typeface="+mn-lt"/>
                          <a:ea typeface="+mn-ea"/>
                          <a:cs typeface="+mn-cs"/>
                        </a:rPr>
                        <a:t>11</a:t>
                      </a:r>
                    </a:p>
                  </a:txBody>
                  <a:tcPr marL="9525" marR="9525" marT="9525" marB="0" anchor="ctr"/>
                </a:tc>
                <a:tc>
                  <a:txBody>
                    <a:bodyPr/>
                    <a:lstStyle/>
                    <a:p>
                      <a:pPr marL="0" algn="ctr" defTabSz="914400" rtl="0" eaLnBrk="1" fontAlgn="ctr" latinLnBrk="0" hangingPunct="1"/>
                      <a:r>
                        <a:rPr lang="it-IT" sz="2000" b="1" u="none" strike="noStrike" kern="1200" dirty="0">
                          <a:solidFill>
                            <a:srgbClr val="009900"/>
                          </a:solidFill>
                          <a:effectLst/>
                          <a:latin typeface="+mn-lt"/>
                          <a:ea typeface="+mn-ea"/>
                          <a:cs typeface="+mn-cs"/>
                        </a:rPr>
                        <a:t>1.197</a:t>
                      </a:r>
                    </a:p>
                  </a:txBody>
                  <a:tcPr marL="9525" marR="9525" marT="9525" marB="0" anchor="ctr"/>
                </a:tc>
                <a:tc>
                  <a:txBody>
                    <a:bodyPr/>
                    <a:lstStyle/>
                    <a:p>
                      <a:pPr marL="0" algn="ctr" defTabSz="914400" rtl="0" eaLnBrk="1" fontAlgn="ctr" latinLnBrk="0" hangingPunct="1"/>
                      <a:r>
                        <a:rPr lang="it-IT" sz="2000" b="1" u="none" strike="noStrike" kern="1200" dirty="0">
                          <a:solidFill>
                            <a:schemeClr val="tx1"/>
                          </a:solidFill>
                          <a:effectLst/>
                          <a:latin typeface="+mn-lt"/>
                          <a:ea typeface="+mn-ea"/>
                          <a:cs typeface="+mn-cs"/>
                        </a:rPr>
                        <a:t>91</a:t>
                      </a:r>
                    </a:p>
                  </a:txBody>
                  <a:tcPr marL="9525" marR="9525" marT="9525" marB="0" anchor="ctr"/>
                </a:tc>
                <a:tc>
                  <a:txBody>
                    <a:bodyPr/>
                    <a:lstStyle/>
                    <a:p>
                      <a:pPr marL="0" algn="ctr" defTabSz="914400" rtl="0" eaLnBrk="1" fontAlgn="ctr" latinLnBrk="0" hangingPunct="1"/>
                      <a:r>
                        <a:rPr lang="it-IT" sz="2000" b="1" u="none" strike="noStrike" kern="1200" dirty="0">
                          <a:solidFill>
                            <a:srgbClr val="009900"/>
                          </a:solidFill>
                          <a:effectLst/>
                          <a:latin typeface="+mn-lt"/>
                          <a:ea typeface="+mn-ea"/>
                          <a:cs typeface="+mn-cs"/>
                        </a:rPr>
                        <a:t>39</a:t>
                      </a:r>
                    </a:p>
                  </a:txBody>
                  <a:tcPr marL="9525" marR="9525" marT="9525" marB="0" anchor="ctr"/>
                </a:tc>
                <a:tc>
                  <a:txBody>
                    <a:bodyPr/>
                    <a:lstStyle/>
                    <a:p>
                      <a:pPr marL="0" algn="ctr" defTabSz="914400" rtl="0" eaLnBrk="1" fontAlgn="ctr" latinLnBrk="0" hangingPunct="1"/>
                      <a:r>
                        <a:rPr lang="it-IT" sz="2000" b="1" u="none" strike="noStrike" kern="1200" dirty="0">
                          <a:solidFill>
                            <a:schemeClr val="tx1"/>
                          </a:solidFill>
                          <a:effectLst/>
                          <a:latin typeface="+mn-lt"/>
                          <a:ea typeface="+mn-ea"/>
                          <a:cs typeface="+mn-cs"/>
                        </a:rPr>
                        <a:t>39</a:t>
                      </a:r>
                    </a:p>
                  </a:txBody>
                  <a:tcPr marL="9525" marR="9525" marT="9525" marB="0" anchor="ctr"/>
                </a:tc>
                <a:tc>
                  <a:txBody>
                    <a:bodyPr/>
                    <a:lstStyle/>
                    <a:p>
                      <a:pPr marL="0" algn="ctr" defTabSz="914400" rtl="0" eaLnBrk="1" fontAlgn="ctr" latinLnBrk="0" hangingPunct="1"/>
                      <a:r>
                        <a:rPr lang="it-IT" sz="1800" b="1" u="none" strike="noStrike" kern="1200" dirty="0">
                          <a:solidFill>
                            <a:srgbClr val="009900"/>
                          </a:solidFill>
                          <a:effectLst/>
                          <a:latin typeface="+mn-lt"/>
                          <a:ea typeface="+mn-ea"/>
                          <a:cs typeface="+mn-cs"/>
                        </a:rPr>
                        <a:t>4.330</a:t>
                      </a:r>
                    </a:p>
                  </a:txBody>
                  <a:tcPr marL="9525" marR="9525" marT="9525" marB="0" anchor="ctr">
                    <a:solidFill>
                      <a:srgbClr val="FFA7A7"/>
                    </a:solidFill>
                  </a:tcPr>
                </a:tc>
                <a:tc>
                  <a:txBody>
                    <a:bodyPr/>
                    <a:lstStyle/>
                    <a:p>
                      <a:pPr marL="0" algn="ctr" defTabSz="914400" rtl="0" eaLnBrk="1" fontAlgn="ctr" latinLnBrk="0" hangingPunct="1"/>
                      <a:r>
                        <a:rPr lang="it-IT" sz="1800" b="1" u="none" strike="noStrike" kern="1200" dirty="0">
                          <a:solidFill>
                            <a:schemeClr val="tx1"/>
                          </a:solidFill>
                          <a:effectLst/>
                          <a:latin typeface="+mn-lt"/>
                          <a:ea typeface="+mn-ea"/>
                          <a:cs typeface="+mn-cs"/>
                        </a:rPr>
                        <a:t>1.654</a:t>
                      </a:r>
                    </a:p>
                  </a:txBody>
                  <a:tcPr marL="9525" marR="9525" marT="9525" marB="0" anchor="ctr">
                    <a:solidFill>
                      <a:srgbClr val="FFA7A7"/>
                    </a:solidFill>
                  </a:tcPr>
                </a:tc>
                <a:extLst>
                  <a:ext uri="{0D108BD9-81ED-4DB2-BD59-A6C34878D82A}">
                    <a16:rowId xmlns:a16="http://schemas.microsoft.com/office/drawing/2014/main" xmlns="" val="3803897249"/>
                  </a:ext>
                </a:extLst>
              </a:tr>
            </a:tbl>
          </a:graphicData>
        </a:graphic>
      </p:graphicFrame>
    </p:spTree>
    <p:extLst>
      <p:ext uri="{BB962C8B-B14F-4D97-AF65-F5344CB8AC3E}">
        <p14:creationId xmlns:p14="http://schemas.microsoft.com/office/powerpoint/2010/main" val="245678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500"/>
                            </p:stCondLst>
                            <p:childTnLst>
                              <p:par>
                                <p:cTn id="18" presetID="22" presetClass="entr" presetSubtype="4" fill="hold"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INTEGRAZIONI\Nuova cartella (3)\lavoro\Nuova cartella\pistole_h_partb.jpg"/>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331931" y="1196752"/>
            <a:ext cx="8353155" cy="500141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ttangolo 2"/>
          <p:cNvSpPr/>
          <p:nvPr/>
        </p:nvSpPr>
        <p:spPr>
          <a:xfrm>
            <a:off x="3995936" y="175399"/>
            <a:ext cx="4689150" cy="500137"/>
          </a:xfrm>
          <a:prstGeom prst="rect">
            <a:avLst/>
          </a:prstGeom>
          <a:gradFill>
            <a:gsLst>
              <a:gs pos="0">
                <a:schemeClr val="bg2">
                  <a:lumMod val="90000"/>
                </a:schemeClr>
              </a:gs>
              <a:gs pos="35000">
                <a:schemeClr val="accent6">
                  <a:lumMod val="20000"/>
                  <a:lumOff val="80000"/>
                </a:schemeClr>
              </a:gs>
              <a:gs pos="100000">
                <a:schemeClr val="accent6">
                  <a:lumMod val="40000"/>
                  <a:lumOff val="60000"/>
                </a:schemeClr>
              </a:gs>
            </a:gsLst>
          </a:gradFill>
          <a:ln w="53975">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0"/>
              </a:spcBef>
            </a:pPr>
            <a:r>
              <a:rPr lang="it-IT" sz="2650" b="1" dirty="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ATTIVITÀ DI CONTRASTO</a:t>
            </a:r>
          </a:p>
        </p:txBody>
      </p:sp>
      <p:graphicFrame>
        <p:nvGraphicFramePr>
          <p:cNvPr id="6" name="Tabella 5"/>
          <p:cNvGraphicFramePr>
            <a:graphicFrameLocks noGrp="1"/>
          </p:cNvGraphicFramePr>
          <p:nvPr>
            <p:extLst>
              <p:ext uri="{D42A27DB-BD31-4B8C-83A1-F6EECF244321}">
                <p14:modId xmlns:p14="http://schemas.microsoft.com/office/powerpoint/2010/main" val="2920122668"/>
              </p:ext>
            </p:extLst>
          </p:nvPr>
        </p:nvGraphicFramePr>
        <p:xfrm>
          <a:off x="431540" y="836712"/>
          <a:ext cx="7128792" cy="2356700"/>
        </p:xfrm>
        <a:graphic>
          <a:graphicData uri="http://schemas.openxmlformats.org/drawingml/2006/table">
            <a:tbl>
              <a:tblPr firstRow="1" bandRow="1">
                <a:tableStyleId>{5C22544A-7EE6-4342-B048-85BDC9FD1C3A}</a:tableStyleId>
              </a:tblPr>
              <a:tblGrid>
                <a:gridCol w="1417603">
                  <a:extLst>
                    <a:ext uri="{9D8B030D-6E8A-4147-A177-3AD203B41FA5}">
                      <a16:colId xmlns:a16="http://schemas.microsoft.com/office/drawing/2014/main" xmlns="" val="20000"/>
                    </a:ext>
                  </a:extLst>
                </a:gridCol>
                <a:gridCol w="2182797">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tblGrid>
              <a:tr h="5765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700" kern="1200" dirty="0"/>
                    </a:p>
                    <a:p>
                      <a:pPr marL="0" marR="0" indent="0" algn="ctr" defTabSz="914400" rtl="0" eaLnBrk="1" fontAlgn="auto" latinLnBrk="0" hangingPunct="1">
                        <a:lnSpc>
                          <a:spcPct val="100000"/>
                        </a:lnSpc>
                        <a:spcBef>
                          <a:spcPts val="0"/>
                        </a:spcBef>
                        <a:spcAft>
                          <a:spcPts val="0"/>
                        </a:spcAft>
                        <a:buClrTx/>
                        <a:buSzTx/>
                        <a:buFontTx/>
                        <a:buNone/>
                        <a:tabLst/>
                        <a:defRPr/>
                      </a:pPr>
                      <a:r>
                        <a:rPr lang="it-IT" sz="1600" kern="1200" dirty="0"/>
                        <a:t>PERIODO</a:t>
                      </a:r>
                      <a:endParaRPr lang="it-IT" sz="1600" b="1" kern="1200" dirty="0">
                        <a:solidFill>
                          <a:schemeClr val="tx1"/>
                        </a:solidFill>
                        <a:latin typeface="+mn-lt"/>
                        <a:ea typeface="+mn-ea"/>
                        <a:cs typeface="+mn-cs"/>
                      </a:endParaRPr>
                    </a:p>
                  </a:txBody>
                  <a:tcPr/>
                </a:tc>
                <a:tc>
                  <a:txBody>
                    <a:bodyPr/>
                    <a:lstStyle/>
                    <a:p>
                      <a:pPr algn="ctr"/>
                      <a:r>
                        <a:rPr lang="it-IT" sz="1600" dirty="0"/>
                        <a:t>TOTALE REATI PERSEGUITI</a:t>
                      </a:r>
                      <a:endParaRPr lang="it-IT"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dirty="0"/>
                        <a:t>TOTALE REATI SCOPERTI</a:t>
                      </a:r>
                      <a:endParaRPr lang="it-IT" sz="1600" dirty="0">
                        <a:solidFill>
                          <a:schemeClr val="tx1"/>
                        </a:solidFill>
                      </a:endParaRPr>
                    </a:p>
                  </a:txBody>
                  <a:tcPr/>
                </a:tc>
                <a:tc>
                  <a:txBody>
                    <a:bodyPr/>
                    <a:lstStyle/>
                    <a:p>
                      <a:pPr algn="ctr"/>
                      <a:r>
                        <a:rPr lang="it-IT" sz="1600" dirty="0"/>
                        <a:t>PERCENTUALE %</a:t>
                      </a:r>
                      <a:endParaRPr lang="it-IT" sz="1600" dirty="0">
                        <a:solidFill>
                          <a:schemeClr val="tx1"/>
                        </a:solidFill>
                      </a:endParaRPr>
                    </a:p>
                  </a:txBody>
                  <a:tcPr/>
                </a:tc>
                <a:extLst>
                  <a:ext uri="{0D108BD9-81ED-4DB2-BD59-A6C34878D82A}">
                    <a16:rowId xmlns:a16="http://schemas.microsoft.com/office/drawing/2014/main" xmlns="" val="10000"/>
                  </a:ext>
                </a:extLst>
              </a:tr>
              <a:tr h="660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800" kern="1200" dirty="0"/>
                    </a:p>
                    <a:p>
                      <a:pPr marL="0" marR="0" indent="0" algn="ctr" defTabSz="914400" rtl="0" eaLnBrk="1" fontAlgn="auto" latinLnBrk="0" hangingPunct="1">
                        <a:lnSpc>
                          <a:spcPct val="100000"/>
                        </a:lnSpc>
                        <a:spcBef>
                          <a:spcPts val="0"/>
                        </a:spcBef>
                        <a:spcAft>
                          <a:spcPts val="0"/>
                        </a:spcAft>
                        <a:buClrTx/>
                        <a:buSzTx/>
                        <a:buFontTx/>
                        <a:buNone/>
                        <a:tabLst/>
                        <a:defRPr/>
                      </a:pPr>
                      <a:r>
                        <a:rPr lang="it-IT" sz="2000" kern="1200" dirty="0"/>
                        <a:t>2020</a:t>
                      </a:r>
                      <a:endParaRPr lang="it-IT" sz="2000" b="1" kern="1200" dirty="0">
                        <a:solidFill>
                          <a:schemeClr val="tx1"/>
                        </a:solidFill>
                        <a:latin typeface="+mn-lt"/>
                        <a:ea typeface="+mn-ea"/>
                        <a:cs typeface="+mn-cs"/>
                      </a:endParaRPr>
                    </a:p>
                  </a:txBody>
                  <a:tcPr/>
                </a:tc>
                <a:tc>
                  <a:txBody>
                    <a:bodyPr/>
                    <a:lstStyle/>
                    <a:p>
                      <a:pPr marL="0" algn="ctr" defTabSz="914400" rtl="0" eaLnBrk="1" latinLnBrk="0" hangingPunct="1"/>
                      <a:r>
                        <a:rPr lang="it-IT" sz="2400" kern="1200" dirty="0">
                          <a:solidFill>
                            <a:srgbClr val="009900"/>
                          </a:solidFill>
                        </a:rPr>
                        <a:t>3.870</a:t>
                      </a:r>
                      <a:endParaRPr lang="it-IT" sz="2400" b="1" kern="1200" dirty="0">
                        <a:solidFill>
                          <a:srgbClr val="009900"/>
                        </a:solidFill>
                        <a:latin typeface="+mn-lt"/>
                        <a:ea typeface="+mn-ea"/>
                        <a:cs typeface="+mn-cs"/>
                      </a:endParaRPr>
                    </a:p>
                  </a:txBody>
                  <a:tcPr anchor="ctr"/>
                </a:tc>
                <a:tc>
                  <a:txBody>
                    <a:bodyPr/>
                    <a:lstStyle/>
                    <a:p>
                      <a:pPr marL="0" algn="ctr" defTabSz="914400" rtl="0" eaLnBrk="1" latinLnBrk="0" hangingPunct="1"/>
                      <a:r>
                        <a:rPr lang="it-IT" sz="2400" kern="1200" dirty="0">
                          <a:solidFill>
                            <a:srgbClr val="009900"/>
                          </a:solidFill>
                        </a:rPr>
                        <a:t>1.590</a:t>
                      </a:r>
                      <a:endParaRPr lang="it-IT" sz="2400" b="1" kern="1200" dirty="0">
                        <a:solidFill>
                          <a:srgbClr val="009900"/>
                        </a:solidFill>
                        <a:latin typeface="+mn-lt"/>
                        <a:ea typeface="+mn-ea"/>
                        <a:cs typeface="+mn-cs"/>
                      </a:endParaRPr>
                    </a:p>
                  </a:txBody>
                  <a:tcPr anchor="ctr"/>
                </a:tc>
                <a:tc>
                  <a:txBody>
                    <a:bodyPr/>
                    <a:lstStyle/>
                    <a:p>
                      <a:pPr marL="0" algn="ctr" defTabSz="914400" rtl="0" eaLnBrk="1" latinLnBrk="0" hangingPunct="1"/>
                      <a:r>
                        <a:rPr lang="it-IT" sz="2400" b="1" kern="1200" dirty="0">
                          <a:solidFill>
                            <a:srgbClr val="009900"/>
                          </a:solidFill>
                        </a:rPr>
                        <a:t>41,1 %</a:t>
                      </a:r>
                      <a:endParaRPr lang="it-IT" sz="2400" b="1" kern="1200" dirty="0">
                        <a:solidFill>
                          <a:srgbClr val="009900"/>
                        </a:solidFill>
                        <a:latin typeface="+mn-lt"/>
                        <a:ea typeface="+mn-ea"/>
                        <a:cs typeface="+mn-cs"/>
                      </a:endParaRPr>
                    </a:p>
                  </a:txBody>
                  <a:tcPr anchor="ctr"/>
                </a:tc>
                <a:extLst>
                  <a:ext uri="{0D108BD9-81ED-4DB2-BD59-A6C34878D82A}">
                    <a16:rowId xmlns:a16="http://schemas.microsoft.com/office/drawing/2014/main" xmlns="" val="10001"/>
                  </a:ext>
                </a:extLst>
              </a:tr>
              <a:tr h="660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800" kern="1200" dirty="0"/>
                    </a:p>
                    <a:p>
                      <a:pPr marL="0" marR="0" indent="0" algn="ctr" defTabSz="914400" rtl="0" eaLnBrk="1" fontAlgn="auto" latinLnBrk="0" hangingPunct="1">
                        <a:lnSpc>
                          <a:spcPct val="100000"/>
                        </a:lnSpc>
                        <a:spcBef>
                          <a:spcPts val="0"/>
                        </a:spcBef>
                        <a:spcAft>
                          <a:spcPts val="0"/>
                        </a:spcAft>
                        <a:buClrTx/>
                        <a:buSzTx/>
                        <a:buFontTx/>
                        <a:buNone/>
                        <a:tabLst/>
                        <a:defRPr/>
                      </a:pPr>
                      <a:r>
                        <a:rPr lang="it-IT" sz="2000" kern="1200" dirty="0"/>
                        <a:t>2021</a:t>
                      </a:r>
                      <a:endParaRPr lang="it-IT" sz="2000" b="1" kern="1200" dirty="0">
                        <a:solidFill>
                          <a:schemeClr val="tx1"/>
                        </a:solidFill>
                        <a:latin typeface="+mn-lt"/>
                        <a:ea typeface="+mn-ea"/>
                        <a:cs typeface="+mn-cs"/>
                      </a:endParaRPr>
                    </a:p>
                  </a:txBody>
                  <a:tcPr/>
                </a:tc>
                <a:tc>
                  <a:txBody>
                    <a:bodyPr/>
                    <a:lstStyle/>
                    <a:p>
                      <a:pPr marL="0" algn="ctr" defTabSz="914400" rtl="0" eaLnBrk="1" latinLnBrk="0" hangingPunct="1"/>
                      <a:r>
                        <a:rPr lang="it-IT" sz="2400" b="1" kern="1200" dirty="0">
                          <a:solidFill>
                            <a:srgbClr val="009900"/>
                          </a:solidFill>
                          <a:latin typeface="+mn-lt"/>
                          <a:ea typeface="+mn-ea"/>
                          <a:cs typeface="+mn-cs"/>
                        </a:rPr>
                        <a:t>4.330</a:t>
                      </a:r>
                    </a:p>
                  </a:txBody>
                  <a:tcPr anchor="ctr"/>
                </a:tc>
                <a:tc>
                  <a:txBody>
                    <a:bodyPr/>
                    <a:lstStyle/>
                    <a:p>
                      <a:pPr marL="0" algn="ctr" defTabSz="914400" rtl="0" eaLnBrk="1" latinLnBrk="0" hangingPunct="1"/>
                      <a:r>
                        <a:rPr lang="it-IT" sz="2400" b="1" kern="1200" dirty="0">
                          <a:solidFill>
                            <a:srgbClr val="009900"/>
                          </a:solidFill>
                          <a:latin typeface="+mn-lt"/>
                          <a:ea typeface="+mn-ea"/>
                          <a:cs typeface="+mn-cs"/>
                        </a:rPr>
                        <a:t>1.643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kern="1200" dirty="0">
                          <a:solidFill>
                            <a:srgbClr val="009900"/>
                          </a:solidFill>
                        </a:rPr>
                        <a:t>37,9 %</a:t>
                      </a:r>
                      <a:endParaRPr lang="it-IT" sz="2400" b="1" kern="1200" dirty="0">
                        <a:solidFill>
                          <a:srgbClr val="009900"/>
                        </a:solidFill>
                        <a:latin typeface="+mn-lt"/>
                        <a:ea typeface="+mn-ea"/>
                        <a:cs typeface="+mn-cs"/>
                      </a:endParaRPr>
                    </a:p>
                  </a:txBody>
                  <a:tcPr anchor="ctr"/>
                </a:tc>
                <a:extLst>
                  <a:ext uri="{0D108BD9-81ED-4DB2-BD59-A6C34878D82A}">
                    <a16:rowId xmlns:a16="http://schemas.microsoft.com/office/drawing/2014/main" xmlns="" val="10002"/>
                  </a:ext>
                </a:extLst>
              </a:tr>
              <a:tr h="378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tx1"/>
                          </a:solidFill>
                        </a:rPr>
                        <a:t>%</a:t>
                      </a:r>
                      <a:endParaRPr lang="it-IT" sz="2000" b="1" kern="1200" dirty="0">
                        <a:solidFill>
                          <a:schemeClr val="tx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kern="1200" dirty="0">
                          <a:solidFill>
                            <a:srgbClr val="009900"/>
                          </a:solidFill>
                          <a:latin typeface="+mn-lt"/>
                          <a:ea typeface="+mn-ea"/>
                          <a:cs typeface="+mn-cs"/>
                        </a:rPr>
                        <a:t>+11,9 %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kern="1200" dirty="0">
                          <a:solidFill>
                            <a:srgbClr val="009900"/>
                          </a:solidFill>
                          <a:latin typeface="+mn-lt"/>
                          <a:ea typeface="+mn-ea"/>
                          <a:cs typeface="+mn-cs"/>
                        </a:rPr>
                        <a:t>+3,3 %</a:t>
                      </a:r>
                    </a:p>
                  </a:txBody>
                  <a:tcPr anchor="ctr"/>
                </a:tc>
                <a:tc>
                  <a:txBody>
                    <a:bodyPr/>
                    <a:lstStyle/>
                    <a:p>
                      <a:pPr marL="0" algn="ctr" defTabSz="914400" rtl="0" eaLnBrk="1" latinLnBrk="0" hangingPunct="1"/>
                      <a:endParaRPr lang="it-IT" sz="2400" b="1" kern="1200" dirty="0">
                        <a:solidFill>
                          <a:schemeClr val="tx1"/>
                        </a:solidFill>
                        <a:latin typeface="+mn-lt"/>
                        <a:ea typeface="+mn-ea"/>
                        <a:cs typeface="+mn-cs"/>
                      </a:endParaRPr>
                    </a:p>
                  </a:txBody>
                  <a:tcPr anchor="ctr"/>
                </a:tc>
                <a:extLst>
                  <a:ext uri="{0D108BD9-81ED-4DB2-BD59-A6C34878D82A}">
                    <a16:rowId xmlns:a16="http://schemas.microsoft.com/office/drawing/2014/main" xmlns="" val="10003"/>
                  </a:ext>
                </a:extLst>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2709046252"/>
              </p:ext>
            </p:extLst>
          </p:nvPr>
        </p:nvGraphicFramePr>
        <p:xfrm>
          <a:off x="1619672" y="3429000"/>
          <a:ext cx="5976663" cy="2673505"/>
        </p:xfrm>
        <a:graphic>
          <a:graphicData uri="http://schemas.openxmlformats.org/drawingml/2006/table">
            <a:tbl>
              <a:tblPr firstRow="1" bandRow="1">
                <a:tableStyleId>{5C22544A-7EE6-4342-B048-85BDC9FD1C3A}</a:tableStyleId>
              </a:tblPr>
              <a:tblGrid>
                <a:gridCol w="1774321">
                  <a:extLst>
                    <a:ext uri="{9D8B030D-6E8A-4147-A177-3AD203B41FA5}">
                      <a16:colId xmlns:a16="http://schemas.microsoft.com/office/drawing/2014/main" xmlns="" val="20000"/>
                    </a:ext>
                  </a:extLst>
                </a:gridCol>
                <a:gridCol w="2011043">
                  <a:extLst>
                    <a:ext uri="{9D8B030D-6E8A-4147-A177-3AD203B41FA5}">
                      <a16:colId xmlns:a16="http://schemas.microsoft.com/office/drawing/2014/main" xmlns="" val="20001"/>
                    </a:ext>
                  </a:extLst>
                </a:gridCol>
                <a:gridCol w="2191299">
                  <a:extLst>
                    <a:ext uri="{9D8B030D-6E8A-4147-A177-3AD203B41FA5}">
                      <a16:colId xmlns:a16="http://schemas.microsoft.com/office/drawing/2014/main" xmlns="" val="20002"/>
                    </a:ext>
                  </a:extLst>
                </a:gridCol>
              </a:tblGrid>
              <a:tr h="44082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700" kern="1200" dirty="0"/>
                    </a:p>
                    <a:p>
                      <a:pPr marL="0" marR="0" indent="0" algn="ctr" defTabSz="914400" rtl="0" eaLnBrk="1" fontAlgn="auto" latinLnBrk="0" hangingPunct="1">
                        <a:lnSpc>
                          <a:spcPct val="100000"/>
                        </a:lnSpc>
                        <a:spcBef>
                          <a:spcPts val="0"/>
                        </a:spcBef>
                        <a:spcAft>
                          <a:spcPts val="0"/>
                        </a:spcAft>
                        <a:buClrTx/>
                        <a:buSzTx/>
                        <a:buFontTx/>
                        <a:buNone/>
                        <a:tabLst/>
                        <a:defRPr/>
                      </a:pPr>
                      <a:endParaRPr lang="it-IT" sz="1600" kern="1200" dirty="0"/>
                    </a:p>
                    <a:p>
                      <a:pPr marL="0" marR="0" indent="0" algn="ctr" defTabSz="914400" rtl="0" eaLnBrk="1" fontAlgn="auto" latinLnBrk="0" hangingPunct="1">
                        <a:lnSpc>
                          <a:spcPct val="100000"/>
                        </a:lnSpc>
                        <a:spcBef>
                          <a:spcPts val="0"/>
                        </a:spcBef>
                        <a:spcAft>
                          <a:spcPts val="0"/>
                        </a:spcAft>
                        <a:buClrTx/>
                        <a:buSzTx/>
                        <a:buFontTx/>
                        <a:buNone/>
                        <a:tabLst/>
                        <a:defRPr/>
                      </a:pPr>
                      <a:r>
                        <a:rPr lang="it-IT" sz="1600" kern="1200" dirty="0"/>
                        <a:t>PERIODO</a:t>
                      </a:r>
                      <a:endParaRPr lang="it-IT" sz="1600" b="1" kern="1200" dirty="0">
                        <a:solidFill>
                          <a:schemeClr val="tx1"/>
                        </a:solidFill>
                        <a:latin typeface="+mn-lt"/>
                        <a:ea typeface="+mn-ea"/>
                        <a:cs typeface="+mn-cs"/>
                      </a:endParaRPr>
                    </a:p>
                  </a:txBody>
                  <a:tcPr/>
                </a:tc>
                <a:tc gridSpan="2">
                  <a:txBody>
                    <a:bodyPr/>
                    <a:lstStyle/>
                    <a:p>
                      <a:pPr algn="ctr"/>
                      <a:endParaRPr lang="it-IT" sz="700" dirty="0"/>
                    </a:p>
                    <a:p>
                      <a:pPr algn="ctr"/>
                      <a:r>
                        <a:rPr lang="it-IT" sz="1600" dirty="0"/>
                        <a:t>PERSONE </a:t>
                      </a:r>
                      <a:endParaRPr lang="it-IT" sz="1600" dirty="0">
                        <a:solidFill>
                          <a:schemeClr val="tx1"/>
                        </a:solidFill>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40439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it-IT" sz="700" b="1" dirty="0"/>
                    </a:p>
                    <a:p>
                      <a:pPr algn="ctr"/>
                      <a:r>
                        <a:rPr lang="it-IT" sz="1600" b="1" dirty="0"/>
                        <a:t>ARRESTATE</a:t>
                      </a:r>
                      <a:endParaRPr lang="it-IT" sz="1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700" b="1" dirty="0"/>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t>DENUNCIATE A P.L.</a:t>
                      </a:r>
                      <a:endParaRPr lang="it-IT" sz="1600" b="1" dirty="0">
                        <a:solidFill>
                          <a:schemeClr val="tx1"/>
                        </a:solidFill>
                      </a:endParaRPr>
                    </a:p>
                  </a:txBody>
                  <a:tcPr/>
                </a:tc>
                <a:extLst>
                  <a:ext uri="{0D108BD9-81ED-4DB2-BD59-A6C34878D82A}">
                    <a16:rowId xmlns:a16="http://schemas.microsoft.com/office/drawing/2014/main" xmlns="" val="10001"/>
                  </a:ext>
                </a:extLst>
              </a:tr>
              <a:tr h="6414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700" kern="1200" dirty="0"/>
                    </a:p>
                    <a:p>
                      <a:pPr marL="0" marR="0" indent="0" algn="ctr" defTabSz="914400" rtl="0" eaLnBrk="1" fontAlgn="auto" latinLnBrk="0" hangingPunct="1">
                        <a:lnSpc>
                          <a:spcPct val="100000"/>
                        </a:lnSpc>
                        <a:spcBef>
                          <a:spcPts val="0"/>
                        </a:spcBef>
                        <a:spcAft>
                          <a:spcPts val="0"/>
                        </a:spcAft>
                        <a:buClrTx/>
                        <a:buSzTx/>
                        <a:buFontTx/>
                        <a:buNone/>
                        <a:tabLst/>
                        <a:defRPr/>
                      </a:pPr>
                      <a:r>
                        <a:rPr lang="it-IT" sz="2000" kern="1200" dirty="0"/>
                        <a:t>2020</a:t>
                      </a:r>
                      <a:endParaRPr lang="it-IT" sz="2000" b="1" kern="1200" dirty="0">
                        <a:solidFill>
                          <a:schemeClr val="tx1"/>
                        </a:solidFill>
                        <a:latin typeface="+mn-lt"/>
                        <a:ea typeface="+mn-ea"/>
                        <a:cs typeface="+mn-cs"/>
                      </a:endParaRPr>
                    </a:p>
                  </a:txBody>
                  <a:tcPr/>
                </a:tc>
                <a:tc>
                  <a:txBody>
                    <a:bodyPr/>
                    <a:lstStyle/>
                    <a:p>
                      <a:pPr algn="ctr"/>
                      <a:r>
                        <a:rPr lang="it-IT" sz="2400" b="0" dirty="0">
                          <a:solidFill>
                            <a:srgbClr val="00B050"/>
                          </a:solidFill>
                        </a:rPr>
                        <a:t>221</a:t>
                      </a:r>
                    </a:p>
                  </a:txBody>
                  <a:tcPr anchor="ctr"/>
                </a:tc>
                <a:tc>
                  <a:txBody>
                    <a:bodyPr/>
                    <a:lstStyle/>
                    <a:p>
                      <a:pPr algn="ctr"/>
                      <a:r>
                        <a:rPr lang="it-IT" sz="2400" b="0" dirty="0">
                          <a:solidFill>
                            <a:srgbClr val="00B050"/>
                          </a:solidFill>
                        </a:rPr>
                        <a:t>1.894</a:t>
                      </a:r>
                    </a:p>
                  </a:txBody>
                  <a:tcPr anchor="ctr"/>
                </a:tc>
                <a:extLst>
                  <a:ext uri="{0D108BD9-81ED-4DB2-BD59-A6C34878D82A}">
                    <a16:rowId xmlns:a16="http://schemas.microsoft.com/office/drawing/2014/main" xmlns="" val="10002"/>
                  </a:ext>
                </a:extLst>
              </a:tr>
              <a:tr h="6909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700" kern="1200" dirty="0"/>
                    </a:p>
                    <a:p>
                      <a:pPr marL="0" marR="0" indent="0" algn="ctr" defTabSz="914400" rtl="0" eaLnBrk="1" fontAlgn="auto" latinLnBrk="0" hangingPunct="1">
                        <a:lnSpc>
                          <a:spcPct val="100000"/>
                        </a:lnSpc>
                        <a:spcBef>
                          <a:spcPts val="0"/>
                        </a:spcBef>
                        <a:spcAft>
                          <a:spcPts val="0"/>
                        </a:spcAft>
                        <a:buClrTx/>
                        <a:buSzTx/>
                        <a:buFontTx/>
                        <a:buNone/>
                        <a:tabLst/>
                        <a:defRPr/>
                      </a:pPr>
                      <a:r>
                        <a:rPr lang="it-IT" sz="2000" kern="1200" dirty="0"/>
                        <a:t>2021</a:t>
                      </a:r>
                      <a:endParaRPr lang="it-IT" sz="2000" b="1" kern="1200" dirty="0">
                        <a:solidFill>
                          <a:schemeClr val="tx1"/>
                        </a:solidFill>
                        <a:latin typeface="+mn-lt"/>
                        <a:ea typeface="+mn-ea"/>
                        <a:cs typeface="+mn-cs"/>
                      </a:endParaRPr>
                    </a:p>
                  </a:txBody>
                  <a:tcPr/>
                </a:tc>
                <a:tc>
                  <a:txBody>
                    <a:bodyPr/>
                    <a:lstStyle/>
                    <a:p>
                      <a:pPr marL="0" algn="ctr" defTabSz="914400" rtl="0" eaLnBrk="1" latinLnBrk="0" hangingPunct="1"/>
                      <a:r>
                        <a:rPr lang="it-IT" sz="2400" b="1" kern="1200" dirty="0">
                          <a:solidFill>
                            <a:srgbClr val="009900"/>
                          </a:solidFill>
                          <a:latin typeface="+mn-lt"/>
                          <a:ea typeface="+mn-ea"/>
                          <a:cs typeface="+mn-cs"/>
                        </a:rPr>
                        <a:t>187</a:t>
                      </a:r>
                    </a:p>
                  </a:txBody>
                  <a:tcPr anchor="ctr"/>
                </a:tc>
                <a:tc>
                  <a:txBody>
                    <a:bodyPr/>
                    <a:lstStyle/>
                    <a:p>
                      <a:pPr marL="0" algn="ctr" defTabSz="914400" rtl="0" eaLnBrk="1" latinLnBrk="0" hangingPunct="1"/>
                      <a:r>
                        <a:rPr lang="it-IT" sz="2400" b="1" kern="1200" dirty="0">
                          <a:solidFill>
                            <a:srgbClr val="009900"/>
                          </a:solidFill>
                          <a:latin typeface="+mn-lt"/>
                          <a:ea typeface="+mn-ea"/>
                          <a:cs typeface="+mn-cs"/>
                        </a:rPr>
                        <a:t>1.812</a:t>
                      </a:r>
                    </a:p>
                  </a:txBody>
                  <a:tcPr anchor="ctr"/>
                </a:tc>
                <a:extLst>
                  <a:ext uri="{0D108BD9-81ED-4DB2-BD59-A6C34878D82A}">
                    <a16:rowId xmlns:a16="http://schemas.microsoft.com/office/drawing/2014/main" xmlns="" val="10003"/>
                  </a:ext>
                </a:extLst>
              </a:tr>
              <a:tr h="418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b="1" kern="1200" dirty="0">
                          <a:solidFill>
                            <a:schemeClr val="tx1"/>
                          </a:solidFill>
                        </a:rPr>
                        <a:t>%</a:t>
                      </a:r>
                      <a:endParaRPr lang="it-IT" sz="2000" b="1" kern="1200" dirty="0">
                        <a:solidFill>
                          <a:schemeClr val="tx1"/>
                        </a:solidFill>
                        <a:latin typeface="+mn-lt"/>
                        <a:ea typeface="+mn-ea"/>
                        <a:cs typeface="+mn-cs"/>
                      </a:endParaRPr>
                    </a:p>
                  </a:txBody>
                  <a:tcPr/>
                </a:tc>
                <a:tc>
                  <a:txBody>
                    <a:bodyPr/>
                    <a:lstStyle/>
                    <a:p>
                      <a:pPr algn="ctr"/>
                      <a:r>
                        <a:rPr lang="it-IT" sz="2400" b="1" dirty="0">
                          <a:solidFill>
                            <a:srgbClr val="FF0000"/>
                          </a:solidFill>
                        </a:rPr>
                        <a:t>-15,4 %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srgbClr val="FF0000"/>
                          </a:solidFill>
                        </a:rPr>
                        <a:t>-4,3 %</a:t>
                      </a: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99752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000"/>
                            </p:stCondLst>
                            <p:childTnLst>
                              <p:par>
                                <p:cTn id="17" presetID="16" presetClass="entr" presetSubtype="21"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xmlns="" id="{D8AC7C19-C723-4696-94AB-CAF8D80CDBAE}"/>
              </a:ext>
            </a:extLst>
          </p:cNvPr>
          <p:cNvSpPr>
            <a:spLocks noChangeArrowheads="1"/>
          </p:cNvSpPr>
          <p:nvPr/>
        </p:nvSpPr>
        <p:spPr bwMode="auto">
          <a:xfrm>
            <a:off x="0" y="0"/>
            <a:ext cx="9144000" cy="68580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028" name="Rectangle 4">
            <a:extLst>
              <a:ext uri="{FF2B5EF4-FFF2-40B4-BE49-F238E27FC236}">
                <a16:creationId xmlns:a16="http://schemas.microsoft.com/office/drawing/2014/main" xmlns="" id="{0D6CAA1A-32D7-4FFD-9C61-02225DA5C78D}"/>
              </a:ext>
            </a:extLst>
          </p:cNvPr>
          <p:cNvSpPr>
            <a:spLocks noChangeArrowheads="1"/>
          </p:cNvSpPr>
          <p:nvPr/>
        </p:nvSpPr>
        <p:spPr bwMode="auto">
          <a:xfrm>
            <a:off x="68263" y="66675"/>
            <a:ext cx="9004300" cy="67341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029" name="Text Box 5">
            <a:extLst>
              <a:ext uri="{FF2B5EF4-FFF2-40B4-BE49-F238E27FC236}">
                <a16:creationId xmlns:a16="http://schemas.microsoft.com/office/drawing/2014/main" xmlns="" id="{BEB085F1-E03F-4F73-A805-38DDFB01A54E}"/>
              </a:ext>
            </a:extLst>
          </p:cNvPr>
          <p:cNvSpPr txBox="1">
            <a:spLocks noChangeArrowheads="1"/>
          </p:cNvSpPr>
          <p:nvPr/>
        </p:nvSpPr>
        <p:spPr bwMode="auto">
          <a:xfrm>
            <a:off x="95250" y="98425"/>
            <a:ext cx="46847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r>
              <a:rPr lang="it-IT" altLang="it-IT" sz="3800" i="1" dirty="0">
                <a:latin typeface="Times New Roman" panose="02020603050405020304" pitchFamily="18" charset="0"/>
              </a:rPr>
              <a:t>Reati Consumati</a:t>
            </a:r>
          </a:p>
        </p:txBody>
      </p:sp>
      <p:sp>
        <p:nvSpPr>
          <p:cNvPr id="1030" name="Line 6">
            <a:extLst>
              <a:ext uri="{FF2B5EF4-FFF2-40B4-BE49-F238E27FC236}">
                <a16:creationId xmlns:a16="http://schemas.microsoft.com/office/drawing/2014/main" xmlns="" id="{2DBE5A8E-3D3F-4E8E-B24B-99ACBA9068E3}"/>
              </a:ext>
            </a:extLst>
          </p:cNvPr>
          <p:cNvSpPr>
            <a:spLocks noChangeShapeType="1"/>
          </p:cNvSpPr>
          <p:nvPr/>
        </p:nvSpPr>
        <p:spPr bwMode="auto">
          <a:xfrm>
            <a:off x="90488" y="665163"/>
            <a:ext cx="685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1" name="Text Box 7">
            <a:extLst>
              <a:ext uri="{FF2B5EF4-FFF2-40B4-BE49-F238E27FC236}">
                <a16:creationId xmlns:a16="http://schemas.microsoft.com/office/drawing/2014/main" xmlns="" id="{2460894F-BBB6-428B-89A3-C4DAEAB9415B}"/>
              </a:ext>
            </a:extLst>
          </p:cNvPr>
          <p:cNvSpPr txBox="1">
            <a:spLocks noChangeArrowheads="1"/>
          </p:cNvSpPr>
          <p:nvPr/>
        </p:nvSpPr>
        <p:spPr bwMode="auto">
          <a:xfrm>
            <a:off x="261750" y="1641551"/>
            <a:ext cx="478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b="1" i="1" dirty="0">
                <a:solidFill>
                  <a:srgbClr val="FF3300"/>
                </a:solidFill>
                <a:latin typeface="Times New Roman" panose="02020603050405020304" pitchFamily="18" charset="0"/>
              </a:rPr>
              <a:t>TOTALE REATI (perseguiti dall’Arma)</a:t>
            </a:r>
          </a:p>
        </p:txBody>
      </p:sp>
      <p:sp>
        <p:nvSpPr>
          <p:cNvPr id="1032" name="Text Box 26">
            <a:extLst>
              <a:ext uri="{FF2B5EF4-FFF2-40B4-BE49-F238E27FC236}">
                <a16:creationId xmlns:a16="http://schemas.microsoft.com/office/drawing/2014/main" xmlns="" id="{70199C63-8BB2-486F-B7A6-93384F47FBE3}"/>
              </a:ext>
            </a:extLst>
          </p:cNvPr>
          <p:cNvSpPr txBox="1">
            <a:spLocks noChangeArrowheads="1"/>
          </p:cNvSpPr>
          <p:nvPr/>
        </p:nvSpPr>
        <p:spPr bwMode="auto">
          <a:xfrm>
            <a:off x="7170423" y="100013"/>
            <a:ext cx="179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it-IT" altLang="it-IT" sz="1600" b="1" dirty="0">
                <a:latin typeface="Times New Roman" panose="02020603050405020304" pitchFamily="18" charset="0"/>
              </a:rPr>
              <a:t>Fonte dati SDI 1-2</a:t>
            </a:r>
          </a:p>
        </p:txBody>
      </p:sp>
      <p:pic>
        <p:nvPicPr>
          <p:cNvPr id="1038" name="Immagine 15">
            <a:extLst>
              <a:ext uri="{FF2B5EF4-FFF2-40B4-BE49-F238E27FC236}">
                <a16:creationId xmlns:a16="http://schemas.microsoft.com/office/drawing/2014/main" xmlns="" id="{08584E34-2242-454F-B513-FE8389937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16902" y="4977972"/>
            <a:ext cx="2168528" cy="15527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16">
            <a:extLst>
              <a:ext uri="{FF2B5EF4-FFF2-40B4-BE49-F238E27FC236}">
                <a16:creationId xmlns:a16="http://schemas.microsoft.com/office/drawing/2014/main" xmlns="" id="{0562F667-FCEF-4D66-AD41-A0D305B50EC9}"/>
              </a:ext>
            </a:extLst>
          </p:cNvPr>
          <p:cNvSpPr txBox="1">
            <a:spLocks noChangeArrowheads="1"/>
          </p:cNvSpPr>
          <p:nvPr/>
        </p:nvSpPr>
        <p:spPr bwMode="auto">
          <a:xfrm>
            <a:off x="7390491" y="304099"/>
            <a:ext cx="1358064" cy="36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pPr>
            <a:r>
              <a:rPr lang="it-IT" altLang="it-IT" sz="1600" b="1" i="1" dirty="0">
                <a:cs typeface="Times New Roman" panose="02020603050405020304" pitchFamily="18" charset="0"/>
              </a:rPr>
              <a:t>(Anno 2021)</a:t>
            </a:r>
            <a:endParaRPr lang="it-IT" altLang="it-IT" sz="1600" i="1" dirty="0">
              <a:solidFill>
                <a:srgbClr val="000000"/>
              </a:solidFill>
              <a:latin typeface="Times New Roman" panose="02020603050405020304" pitchFamily="18" charset="0"/>
              <a:cs typeface="Times New Roman" panose="02020603050405020304" pitchFamily="18" charset="0"/>
            </a:endParaRPr>
          </a:p>
        </p:txBody>
      </p:sp>
      <p:graphicFrame>
        <p:nvGraphicFramePr>
          <p:cNvPr id="3" name="Oggetto 1">
            <a:extLst>
              <a:ext uri="{FF2B5EF4-FFF2-40B4-BE49-F238E27FC236}">
                <a16:creationId xmlns:a16="http://schemas.microsoft.com/office/drawing/2014/main" xmlns="" id="{AEFE2862-896C-4B64-8333-CD633F766A23}"/>
              </a:ext>
            </a:extLst>
          </p:cNvPr>
          <p:cNvGraphicFramePr>
            <a:graphicFrameLocks noChangeAspect="1"/>
          </p:cNvGraphicFramePr>
          <p:nvPr>
            <p:extLst>
              <p:ext uri="{D42A27DB-BD31-4B8C-83A1-F6EECF244321}">
                <p14:modId xmlns:p14="http://schemas.microsoft.com/office/powerpoint/2010/main" val="3801313576"/>
              </p:ext>
            </p:extLst>
          </p:nvPr>
        </p:nvGraphicFramePr>
        <p:xfrm>
          <a:off x="5330825" y="969963"/>
          <a:ext cx="3914775" cy="3255962"/>
        </p:xfrm>
        <a:graphic>
          <a:graphicData uri="http://schemas.openxmlformats.org/drawingml/2006/chart">
            <c:chart xmlns:c="http://schemas.openxmlformats.org/drawingml/2006/chart" xmlns:r="http://schemas.openxmlformats.org/officeDocument/2006/relationships" r:id="rId4"/>
          </a:graphicData>
        </a:graphic>
      </p:graphicFrame>
      <p:sp>
        <p:nvSpPr>
          <p:cNvPr id="1037" name="Text Box 32">
            <a:extLst>
              <a:ext uri="{FF2B5EF4-FFF2-40B4-BE49-F238E27FC236}">
                <a16:creationId xmlns:a16="http://schemas.microsoft.com/office/drawing/2014/main" xmlns="" id="{89CC97F9-B656-466D-8851-E33FAD2D593E}"/>
              </a:ext>
            </a:extLst>
          </p:cNvPr>
          <p:cNvSpPr txBox="1">
            <a:spLocks noChangeArrowheads="1"/>
          </p:cNvSpPr>
          <p:nvPr/>
        </p:nvSpPr>
        <p:spPr bwMode="auto">
          <a:xfrm>
            <a:off x="5905500" y="997500"/>
            <a:ext cx="2443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pPr>
            <a:r>
              <a:rPr lang="it-IT" altLang="it-IT" sz="2000" dirty="0">
                <a:latin typeface="Times New Roman" panose="02020603050405020304" pitchFamily="18" charset="0"/>
              </a:rPr>
              <a:t>Totale reati Provincia </a:t>
            </a:r>
          </a:p>
          <a:p>
            <a:pPr algn="ctr">
              <a:lnSpc>
                <a:spcPct val="80000"/>
              </a:lnSpc>
            </a:pPr>
            <a:r>
              <a:rPr lang="it-IT" altLang="it-IT" sz="2000" b="1" u="sng" dirty="0">
                <a:latin typeface="Times New Roman" panose="02020603050405020304" pitchFamily="18" charset="0"/>
              </a:rPr>
              <a:t>5.389</a:t>
            </a:r>
          </a:p>
        </p:txBody>
      </p:sp>
      <p:grpSp>
        <p:nvGrpSpPr>
          <p:cNvPr id="5" name="Gruppo 4">
            <a:extLst>
              <a:ext uri="{FF2B5EF4-FFF2-40B4-BE49-F238E27FC236}">
                <a16:creationId xmlns:a16="http://schemas.microsoft.com/office/drawing/2014/main" xmlns="" id="{85632076-F81A-40EE-BE99-2199FA94133F}"/>
              </a:ext>
            </a:extLst>
          </p:cNvPr>
          <p:cNvGrpSpPr/>
          <p:nvPr/>
        </p:nvGrpSpPr>
        <p:grpSpPr>
          <a:xfrm>
            <a:off x="4152462" y="3839898"/>
            <a:ext cx="3270454" cy="707886"/>
            <a:chOff x="5819775" y="3573463"/>
            <a:chExt cx="3270454" cy="707886"/>
          </a:xfrm>
        </p:grpSpPr>
        <p:sp>
          <p:nvSpPr>
            <p:cNvPr id="2" name="Text Box 32">
              <a:extLst>
                <a:ext uri="{FF2B5EF4-FFF2-40B4-BE49-F238E27FC236}">
                  <a16:creationId xmlns:a16="http://schemas.microsoft.com/office/drawing/2014/main" xmlns="" id="{8A2FFAB5-691D-41EC-BA9F-C812155756D1}"/>
                </a:ext>
              </a:extLst>
            </p:cNvPr>
            <p:cNvSpPr txBox="1">
              <a:spLocks noChangeArrowheads="1"/>
            </p:cNvSpPr>
            <p:nvPr/>
          </p:nvSpPr>
          <p:spPr bwMode="auto">
            <a:xfrm>
              <a:off x="5983288" y="3573463"/>
              <a:ext cx="31069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dirty="0">
                  <a:latin typeface="Times New Roman" panose="02020603050405020304" pitchFamily="18" charset="0"/>
                </a:rPr>
                <a:t>Carabinieri: </a:t>
              </a:r>
              <a:r>
                <a:rPr lang="it-IT" altLang="it-IT" sz="2000" b="1" u="sng" dirty="0">
                  <a:latin typeface="Times New Roman" panose="02020603050405020304" pitchFamily="18" charset="0"/>
                </a:rPr>
                <a:t>4.330</a:t>
              </a:r>
            </a:p>
            <a:p>
              <a:r>
                <a:rPr lang="it-IT" altLang="it-IT" sz="2000" dirty="0">
                  <a:latin typeface="Times New Roman" panose="02020603050405020304" pitchFamily="18" charset="0"/>
                </a:rPr>
                <a:t>Altre Forze di Polizia: </a:t>
              </a:r>
              <a:r>
                <a:rPr lang="it-IT" altLang="it-IT" sz="2000" b="1" u="sng" dirty="0">
                  <a:latin typeface="Times New Roman" panose="02020603050405020304" pitchFamily="18" charset="0"/>
                </a:rPr>
                <a:t>1.059</a:t>
              </a:r>
            </a:p>
          </p:txBody>
        </p:sp>
        <p:sp>
          <p:nvSpPr>
            <p:cNvPr id="1039" name="Rectangle 30">
              <a:extLst>
                <a:ext uri="{FF2B5EF4-FFF2-40B4-BE49-F238E27FC236}">
                  <a16:creationId xmlns:a16="http://schemas.microsoft.com/office/drawing/2014/main" xmlns="" id="{2B2AC2D6-4E14-4FFF-85D4-B7FDC6A338FA}"/>
                </a:ext>
              </a:extLst>
            </p:cNvPr>
            <p:cNvSpPr>
              <a:spLocks noChangeArrowheads="1"/>
            </p:cNvSpPr>
            <p:nvPr/>
          </p:nvSpPr>
          <p:spPr bwMode="auto">
            <a:xfrm>
              <a:off x="5819775" y="3673475"/>
              <a:ext cx="155575" cy="254000"/>
            </a:xfrm>
            <a:prstGeom prst="rect">
              <a:avLst/>
            </a:prstGeom>
            <a:solidFill>
              <a:srgbClr val="FF33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sz="2400" b="1">
                <a:latin typeface="Times New Roman" panose="02020603050405020304" pitchFamily="18" charset="0"/>
              </a:endParaRPr>
            </a:p>
          </p:txBody>
        </p:sp>
        <p:sp>
          <p:nvSpPr>
            <p:cNvPr id="1040" name="Rectangle 31">
              <a:extLst>
                <a:ext uri="{FF2B5EF4-FFF2-40B4-BE49-F238E27FC236}">
                  <a16:creationId xmlns:a16="http://schemas.microsoft.com/office/drawing/2014/main" xmlns="" id="{422C7687-C82C-4F27-B816-5ED10E107184}"/>
                </a:ext>
              </a:extLst>
            </p:cNvPr>
            <p:cNvSpPr>
              <a:spLocks noChangeArrowheads="1"/>
            </p:cNvSpPr>
            <p:nvPr/>
          </p:nvSpPr>
          <p:spPr bwMode="auto">
            <a:xfrm>
              <a:off x="5819775" y="3927475"/>
              <a:ext cx="155575" cy="254000"/>
            </a:xfrm>
            <a:prstGeom prst="rect">
              <a:avLst/>
            </a:prstGeom>
            <a:solidFill>
              <a:srgbClr val="00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sz="2400" b="1">
                <a:latin typeface="Times New Roman" panose="02020603050405020304" pitchFamily="18" charset="0"/>
              </a:endParaRPr>
            </a:p>
          </p:txBody>
        </p:sp>
      </p:grpSp>
      <p:pic>
        <p:nvPicPr>
          <p:cNvPr id="1041" name="Picture 78">
            <a:extLst>
              <a:ext uri="{FF2B5EF4-FFF2-40B4-BE49-F238E27FC236}">
                <a16:creationId xmlns:a16="http://schemas.microsoft.com/office/drawing/2014/main" xmlns="" id="{06BE506F-C049-46DC-8403-2941C3F80C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01414" y="4951252"/>
            <a:ext cx="2477036" cy="1550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xmlns="" id="{338543B2-C943-4D78-A3F5-45FC28148E26}"/>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9294" y="544069"/>
            <a:ext cx="1272436" cy="1272436"/>
          </a:xfrm>
          <a:prstGeom prst="rect">
            <a:avLst/>
          </a:prstGeom>
        </p:spPr>
      </p:pic>
      <p:grpSp>
        <p:nvGrpSpPr>
          <p:cNvPr id="25" name="Gruppo 24">
            <a:extLst>
              <a:ext uri="{FF2B5EF4-FFF2-40B4-BE49-F238E27FC236}">
                <a16:creationId xmlns:a16="http://schemas.microsoft.com/office/drawing/2014/main" xmlns="" id="{B706E5BF-96C8-4196-B2BB-F0B1F84A2D8E}"/>
              </a:ext>
            </a:extLst>
          </p:cNvPr>
          <p:cNvGrpSpPr/>
          <p:nvPr/>
        </p:nvGrpSpPr>
        <p:grpSpPr>
          <a:xfrm>
            <a:off x="7490970" y="3871982"/>
            <a:ext cx="1078335" cy="707886"/>
            <a:chOff x="5819775" y="3573463"/>
            <a:chExt cx="761230" cy="707886"/>
          </a:xfrm>
        </p:grpSpPr>
        <p:sp>
          <p:nvSpPr>
            <p:cNvPr id="26" name="Text Box 32">
              <a:extLst>
                <a:ext uri="{FF2B5EF4-FFF2-40B4-BE49-F238E27FC236}">
                  <a16:creationId xmlns:a16="http://schemas.microsoft.com/office/drawing/2014/main" xmlns="" id="{1E25B8A0-6435-4BCA-A3B8-67B27D164CA8}"/>
                </a:ext>
              </a:extLst>
            </p:cNvPr>
            <p:cNvSpPr txBox="1">
              <a:spLocks noChangeArrowheads="1"/>
            </p:cNvSpPr>
            <p:nvPr/>
          </p:nvSpPr>
          <p:spPr bwMode="auto">
            <a:xfrm>
              <a:off x="5983288" y="3573463"/>
              <a:ext cx="597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dirty="0">
                  <a:latin typeface="Times New Roman" panose="02020603050405020304" pitchFamily="18" charset="0"/>
                </a:rPr>
                <a:t>%   </a:t>
              </a:r>
              <a:r>
                <a:rPr lang="it-IT" altLang="it-IT" sz="2000" b="1" u="sng" dirty="0">
                  <a:latin typeface="Times New Roman" panose="02020603050405020304" pitchFamily="18" charset="0"/>
                </a:rPr>
                <a:t>80</a:t>
              </a:r>
            </a:p>
            <a:p>
              <a:r>
                <a:rPr lang="it-IT" altLang="it-IT" sz="2000" dirty="0">
                  <a:latin typeface="Times New Roman" panose="02020603050405020304" pitchFamily="18" charset="0"/>
                </a:rPr>
                <a:t>%   </a:t>
              </a:r>
              <a:r>
                <a:rPr lang="it-IT" altLang="it-IT" sz="2000" b="1" u="sng" dirty="0">
                  <a:latin typeface="Times New Roman" panose="02020603050405020304" pitchFamily="18" charset="0"/>
                </a:rPr>
                <a:t>20</a:t>
              </a:r>
            </a:p>
          </p:txBody>
        </p:sp>
        <p:sp>
          <p:nvSpPr>
            <p:cNvPr id="27" name="Rectangle 30">
              <a:extLst>
                <a:ext uri="{FF2B5EF4-FFF2-40B4-BE49-F238E27FC236}">
                  <a16:creationId xmlns:a16="http://schemas.microsoft.com/office/drawing/2014/main" xmlns="" id="{34A1A4F4-4FE9-4D8D-95A8-FE0D66353331}"/>
                </a:ext>
              </a:extLst>
            </p:cNvPr>
            <p:cNvSpPr>
              <a:spLocks noChangeArrowheads="1"/>
            </p:cNvSpPr>
            <p:nvPr/>
          </p:nvSpPr>
          <p:spPr bwMode="auto">
            <a:xfrm>
              <a:off x="5819775" y="3673475"/>
              <a:ext cx="155575" cy="254000"/>
            </a:xfrm>
            <a:prstGeom prst="rect">
              <a:avLst/>
            </a:prstGeom>
            <a:solidFill>
              <a:srgbClr val="FF3300"/>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sz="2400" b="1">
                <a:latin typeface="Times New Roman" panose="02020603050405020304" pitchFamily="18" charset="0"/>
              </a:endParaRPr>
            </a:p>
          </p:txBody>
        </p:sp>
        <p:sp>
          <p:nvSpPr>
            <p:cNvPr id="28" name="Rectangle 31">
              <a:extLst>
                <a:ext uri="{FF2B5EF4-FFF2-40B4-BE49-F238E27FC236}">
                  <a16:creationId xmlns:a16="http://schemas.microsoft.com/office/drawing/2014/main" xmlns="" id="{5F66BE09-404E-4E0C-8257-2F409A012F0F}"/>
                </a:ext>
              </a:extLst>
            </p:cNvPr>
            <p:cNvSpPr>
              <a:spLocks noChangeArrowheads="1"/>
            </p:cNvSpPr>
            <p:nvPr/>
          </p:nvSpPr>
          <p:spPr bwMode="auto">
            <a:xfrm>
              <a:off x="5819775" y="3927475"/>
              <a:ext cx="155575" cy="254000"/>
            </a:xfrm>
            <a:prstGeom prst="rect">
              <a:avLst/>
            </a:prstGeom>
            <a:solidFill>
              <a:srgbClr val="00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sz="2400" b="1">
                <a:latin typeface="Times New Roman" panose="02020603050405020304" pitchFamily="18" charset="0"/>
              </a:endParaRPr>
            </a:p>
          </p:txBody>
        </p:sp>
      </p:grpSp>
      <p:graphicFrame>
        <p:nvGraphicFramePr>
          <p:cNvPr id="11" name="Object 54">
            <a:extLst>
              <a:ext uri="{FF2B5EF4-FFF2-40B4-BE49-F238E27FC236}">
                <a16:creationId xmlns:a16="http://schemas.microsoft.com/office/drawing/2014/main" xmlns="" id="{4DAF6C8F-4518-412C-902D-B8B142C2A750}"/>
              </a:ext>
            </a:extLst>
          </p:cNvPr>
          <p:cNvGraphicFramePr>
            <a:graphicFrameLocks noChangeAspect="1"/>
          </p:cNvGraphicFramePr>
          <p:nvPr>
            <p:extLst>
              <p:ext uri="{D42A27DB-BD31-4B8C-83A1-F6EECF244321}">
                <p14:modId xmlns:p14="http://schemas.microsoft.com/office/powerpoint/2010/main" val="1624312772"/>
              </p:ext>
            </p:extLst>
          </p:nvPr>
        </p:nvGraphicFramePr>
        <p:xfrm>
          <a:off x="263385" y="1979470"/>
          <a:ext cx="3741534" cy="3006201"/>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 Box 26">
            <a:extLst>
              <a:ext uri="{FF2B5EF4-FFF2-40B4-BE49-F238E27FC236}">
                <a16:creationId xmlns:a16="http://schemas.microsoft.com/office/drawing/2014/main" xmlns="" id="{629F04C3-AD5E-494B-AFC9-696025966A2E}"/>
              </a:ext>
            </a:extLst>
          </p:cNvPr>
          <p:cNvSpPr txBox="1">
            <a:spLocks noChangeArrowheads="1"/>
          </p:cNvSpPr>
          <p:nvPr/>
        </p:nvSpPr>
        <p:spPr bwMode="auto">
          <a:xfrm>
            <a:off x="817913" y="4543558"/>
            <a:ext cx="716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it-IT" altLang="it-IT" sz="1400" b="1" dirty="0">
                <a:latin typeface="Times New Roman" panose="02020603050405020304" pitchFamily="18" charset="0"/>
              </a:rPr>
              <a:t> (</a:t>
            </a:r>
            <a:r>
              <a:rPr lang="it-IT" altLang="it-IT" sz="1200" b="1" dirty="0">
                <a:latin typeface="Times New Roman" panose="02020603050405020304" pitchFamily="18" charset="0"/>
              </a:rPr>
              <a:t>SDI 2)</a:t>
            </a:r>
            <a:endParaRPr lang="it-IT" altLang="it-IT" sz="1400" b="1" dirty="0">
              <a:latin typeface="Times New Roman" panose="02020603050405020304" pitchFamily="18" charset="0"/>
            </a:endParaRPr>
          </a:p>
        </p:txBody>
      </p:sp>
      <p:sp>
        <p:nvSpPr>
          <p:cNvPr id="24" name="Text Box 26">
            <a:extLst>
              <a:ext uri="{FF2B5EF4-FFF2-40B4-BE49-F238E27FC236}">
                <a16:creationId xmlns:a16="http://schemas.microsoft.com/office/drawing/2014/main" xmlns="" id="{06F66A68-9617-47D8-A791-1513B5C5620C}"/>
              </a:ext>
            </a:extLst>
          </p:cNvPr>
          <p:cNvSpPr txBox="1">
            <a:spLocks noChangeArrowheads="1"/>
          </p:cNvSpPr>
          <p:nvPr/>
        </p:nvSpPr>
        <p:spPr bwMode="auto">
          <a:xfrm>
            <a:off x="2319224" y="4543169"/>
            <a:ext cx="716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it-IT" altLang="it-IT" sz="1400" b="1" dirty="0">
                <a:latin typeface="Times New Roman" panose="02020603050405020304" pitchFamily="18" charset="0"/>
              </a:rPr>
              <a:t> (</a:t>
            </a:r>
            <a:r>
              <a:rPr lang="it-IT" altLang="it-IT" sz="1200" b="1" dirty="0">
                <a:latin typeface="Times New Roman" panose="02020603050405020304" pitchFamily="18" charset="0"/>
              </a:rPr>
              <a:t>SDI 1)</a:t>
            </a:r>
            <a:endParaRPr lang="it-IT" altLang="it-IT" sz="14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038"/>
                                        </p:tgtEl>
                                        <p:attrNameLst>
                                          <p:attrName>style.visibility</p:attrName>
                                        </p:attrNameLst>
                                      </p:cBhvr>
                                      <p:to>
                                        <p:strVal val="visible"/>
                                      </p:to>
                                    </p:set>
                                    <p:animEffect transition="in" filter="fade">
                                      <p:cBhvr>
                                        <p:cTn id="13" dur="2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INTEGRAZIONI\Nuova cartella (3)\lavoro\Nuova cartella\posto-di-blocco.jpg"/>
          <p:cNvPicPr>
            <a:picLocks noChangeAspect="1" noChangeArrowheads="1"/>
          </p:cNvPicPr>
          <p:nvPr/>
        </p:nvPicPr>
        <p:blipFill rotWithShape="1">
          <a:blip r:embed="rId2">
            <a:extLst>
              <a:ext uri="{28A0092B-C50C-407E-A947-70E740481C1C}">
                <a14:useLocalDpi xmlns:a14="http://schemas.microsoft.com/office/drawing/2010/main" val="0"/>
              </a:ext>
            </a:extLst>
          </a:blip>
          <a:srcRect t="18485" b="16399"/>
          <a:stretch/>
        </p:blipFill>
        <p:spPr bwMode="auto">
          <a:xfrm>
            <a:off x="606088" y="4022361"/>
            <a:ext cx="6006221" cy="2214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E:\INTEGRAZIONI\Nuova cartella (3)\lavoro\Nuova cartella\carabinieri-interna-nuo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56722"/>
            <a:ext cx="600075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CasellaDiTesto 3"/>
          <p:cNvSpPr txBox="1"/>
          <p:nvPr/>
        </p:nvSpPr>
        <p:spPr>
          <a:xfrm>
            <a:off x="675775" y="1944795"/>
            <a:ext cx="3572239" cy="954107"/>
          </a:xfrm>
          <a:prstGeom prst="rect">
            <a:avLst/>
          </a:prstGeom>
          <a:solidFill>
            <a:schemeClr val="lt1">
              <a:alpha val="69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b="1" dirty="0">
                <a:ln w="1905"/>
                <a:solidFill>
                  <a:srgbClr val="D20000"/>
                </a:solidFill>
                <a:effectLst>
                  <a:innerShdw blurRad="69850" dist="43180" dir="5400000">
                    <a:srgbClr val="000000">
                      <a:alpha val="65000"/>
                    </a:srgbClr>
                  </a:innerShdw>
                </a:effectLst>
                <a:latin typeface="Bookman Old Style" panose="02050604050505020204" pitchFamily="18" charset="0"/>
              </a:rPr>
              <a:t>309 INTERVENTI</a:t>
            </a:r>
          </a:p>
          <a:p>
            <a:pPr algn="ctr"/>
            <a:r>
              <a:rPr lang="it-IT" sz="2800" b="1" dirty="0">
                <a:ln w="1905"/>
                <a:solidFill>
                  <a:srgbClr val="D20000"/>
                </a:solidFill>
                <a:effectLst>
                  <a:innerShdw blurRad="69850" dist="43180" dir="5400000">
                    <a:srgbClr val="000000">
                      <a:alpha val="65000"/>
                    </a:srgbClr>
                  </a:innerShdw>
                </a:effectLst>
                <a:latin typeface="Bookman Old Style" panose="02050604050505020204" pitchFamily="18" charset="0"/>
              </a:rPr>
              <a:t>187 CON RILIEVI</a:t>
            </a:r>
          </a:p>
        </p:txBody>
      </p:sp>
      <p:sp>
        <p:nvSpPr>
          <p:cNvPr id="5" name="CasellaDiTesto 4"/>
          <p:cNvSpPr txBox="1"/>
          <p:nvPr/>
        </p:nvSpPr>
        <p:spPr>
          <a:xfrm>
            <a:off x="711831" y="4437111"/>
            <a:ext cx="3500129" cy="954107"/>
          </a:xfrm>
          <a:prstGeom prst="rect">
            <a:avLst/>
          </a:prstGeom>
          <a:solidFill>
            <a:schemeClr val="lt1">
              <a:alpha val="69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it-IT"/>
            </a:defPPr>
            <a:lvl1pPr algn="ctr">
              <a:defRPr sz="2800" b="1">
                <a:ln w="1905"/>
                <a:solidFill>
                  <a:schemeClr val="tx1"/>
                </a:solidFill>
                <a:effectLst>
                  <a:innerShdw blurRad="69850" dist="43180" dir="5400000">
                    <a:srgbClr val="000000">
                      <a:alpha val="65000"/>
                    </a:srgbClr>
                  </a:innerShdw>
                </a:effectLst>
                <a:latin typeface="Bookman Old Style" panose="02050604050505020204" pitchFamily="18" charset="0"/>
              </a:defRPr>
            </a:lvl1pPr>
          </a:lstStyle>
          <a:p>
            <a:r>
              <a:rPr lang="it-IT" dirty="0">
                <a:solidFill>
                  <a:srgbClr val="D20000"/>
                </a:solidFill>
              </a:rPr>
              <a:t>4 MORTALI</a:t>
            </a:r>
          </a:p>
          <a:p>
            <a:r>
              <a:rPr lang="it-IT" dirty="0">
                <a:solidFill>
                  <a:srgbClr val="D20000"/>
                </a:solidFill>
              </a:rPr>
              <a:t>77 CON FERITI</a:t>
            </a:r>
          </a:p>
        </p:txBody>
      </p:sp>
      <p:sp>
        <p:nvSpPr>
          <p:cNvPr id="8" name="Rettangolo 7"/>
          <p:cNvSpPr/>
          <p:nvPr/>
        </p:nvSpPr>
        <p:spPr>
          <a:xfrm>
            <a:off x="899592" y="175399"/>
            <a:ext cx="4689150" cy="907941"/>
          </a:xfrm>
          <a:prstGeom prst="rect">
            <a:avLst/>
          </a:prstGeom>
          <a:gradFill>
            <a:gsLst>
              <a:gs pos="0">
                <a:schemeClr val="bg2">
                  <a:lumMod val="90000"/>
                </a:schemeClr>
              </a:gs>
              <a:gs pos="35000">
                <a:schemeClr val="accent6">
                  <a:lumMod val="20000"/>
                  <a:lumOff val="80000"/>
                </a:schemeClr>
              </a:gs>
              <a:gs pos="100000">
                <a:schemeClr val="accent6">
                  <a:lumMod val="40000"/>
                  <a:lumOff val="60000"/>
                </a:schemeClr>
              </a:gs>
            </a:gsLst>
          </a:gradFill>
          <a:ln w="53975">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0"/>
              </a:spcBef>
            </a:pPr>
            <a:r>
              <a:rPr lang="it-IT" sz="2650" b="1" dirty="0">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ASSISTENZA </a:t>
            </a:r>
            <a:r>
              <a:rPr lang="it-IT" sz="2650" b="1">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STRADALE (</a:t>
            </a:r>
            <a:r>
              <a:rPr lang="it-IT" sz="265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2020</a:t>
            </a:r>
            <a:r>
              <a:rPr lang="it-IT" sz="2650" b="1">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a:t>
            </a:r>
            <a:r>
              <a:rPr lang="it-IT" sz="265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2021)</a:t>
            </a:r>
            <a:r>
              <a:rPr lang="it-IT" sz="2650" b="1">
                <a:solidFill>
                  <a:srgbClr val="8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it-IT" sz="2650" b="1" dirty="0">
              <a:solidFill>
                <a:srgbClr val="8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CasellaDiTesto 9"/>
          <p:cNvSpPr txBox="1"/>
          <p:nvPr/>
        </p:nvSpPr>
        <p:spPr>
          <a:xfrm>
            <a:off x="4416687" y="1988840"/>
            <a:ext cx="3467681" cy="954107"/>
          </a:xfrm>
          <a:prstGeom prst="rect">
            <a:avLst/>
          </a:prstGeom>
          <a:solidFill>
            <a:schemeClr val="lt1">
              <a:alpha val="69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b="1" dirty="0">
                <a:ln w="1905"/>
                <a:solidFill>
                  <a:srgbClr val="0000FF"/>
                </a:solidFill>
                <a:effectLst>
                  <a:innerShdw blurRad="69850" dist="43180" dir="5400000">
                    <a:srgbClr val="000000">
                      <a:alpha val="65000"/>
                    </a:srgbClr>
                  </a:innerShdw>
                </a:effectLst>
                <a:latin typeface="Bookman Old Style" panose="02050604050505020204" pitchFamily="18" charset="0"/>
              </a:rPr>
              <a:t>426 INTERVENTI</a:t>
            </a:r>
          </a:p>
          <a:p>
            <a:pPr algn="ctr"/>
            <a:r>
              <a:rPr lang="it-IT" sz="2800" b="1" dirty="0">
                <a:ln w="1905"/>
                <a:solidFill>
                  <a:srgbClr val="0000FF"/>
                </a:solidFill>
                <a:effectLst>
                  <a:innerShdw blurRad="69850" dist="43180" dir="5400000">
                    <a:srgbClr val="000000">
                      <a:alpha val="65000"/>
                    </a:srgbClr>
                  </a:innerShdw>
                </a:effectLst>
                <a:latin typeface="Bookman Old Style" panose="02050604050505020204" pitchFamily="18" charset="0"/>
              </a:rPr>
              <a:t>161 CON RILIEVI</a:t>
            </a:r>
          </a:p>
        </p:txBody>
      </p:sp>
      <p:sp>
        <p:nvSpPr>
          <p:cNvPr id="12" name="CasellaDiTesto 11"/>
          <p:cNvSpPr txBox="1"/>
          <p:nvPr/>
        </p:nvSpPr>
        <p:spPr>
          <a:xfrm>
            <a:off x="4499992" y="4437112"/>
            <a:ext cx="3384376" cy="954107"/>
          </a:xfrm>
          <a:prstGeom prst="rect">
            <a:avLst/>
          </a:prstGeom>
          <a:solidFill>
            <a:schemeClr val="lt1">
              <a:alpha val="69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it-IT"/>
            </a:defPPr>
            <a:lvl1pPr algn="ctr">
              <a:defRPr sz="2800" b="1">
                <a:ln w="1905"/>
                <a:solidFill>
                  <a:schemeClr val="tx1"/>
                </a:solidFill>
                <a:effectLst>
                  <a:innerShdw blurRad="69850" dist="43180" dir="5400000">
                    <a:srgbClr val="000000">
                      <a:alpha val="65000"/>
                    </a:srgbClr>
                  </a:innerShdw>
                </a:effectLst>
                <a:latin typeface="Bookman Old Style" panose="02050604050505020204" pitchFamily="18" charset="0"/>
              </a:defRPr>
            </a:lvl1pPr>
          </a:lstStyle>
          <a:p>
            <a:r>
              <a:rPr lang="it-IT" dirty="0">
                <a:solidFill>
                  <a:srgbClr val="0000FF"/>
                </a:solidFill>
              </a:rPr>
              <a:t>10 MORTALI</a:t>
            </a:r>
          </a:p>
          <a:p>
            <a:r>
              <a:rPr lang="it-IT" dirty="0">
                <a:solidFill>
                  <a:srgbClr val="0000FF"/>
                </a:solidFill>
              </a:rPr>
              <a:t>141 CON FERITI</a:t>
            </a:r>
          </a:p>
        </p:txBody>
      </p:sp>
      <p:sp>
        <p:nvSpPr>
          <p:cNvPr id="11" name="CasellaDiTesto 10"/>
          <p:cNvSpPr txBox="1"/>
          <p:nvPr/>
        </p:nvSpPr>
        <p:spPr>
          <a:xfrm>
            <a:off x="7961558" y="1998292"/>
            <a:ext cx="1171809" cy="369332"/>
          </a:xfrm>
          <a:prstGeom prst="rect">
            <a:avLst/>
          </a:prstGeom>
          <a:solidFill>
            <a:srgbClr val="FFFF00">
              <a:alpha val="69000"/>
            </a:srgb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ln w="1905"/>
                <a:solidFill>
                  <a:srgbClr val="00B050"/>
                </a:solidFill>
                <a:effectLst>
                  <a:innerShdw blurRad="69850" dist="43180" dir="5400000">
                    <a:srgbClr val="000000">
                      <a:alpha val="65000"/>
                    </a:srgbClr>
                  </a:innerShdw>
                </a:effectLst>
                <a:latin typeface="Bookman Old Style" panose="02050604050505020204" pitchFamily="18" charset="0"/>
              </a:rPr>
              <a:t>+37,8 %</a:t>
            </a:r>
          </a:p>
        </p:txBody>
      </p:sp>
      <p:sp>
        <p:nvSpPr>
          <p:cNvPr id="14" name="CasellaDiTesto 13"/>
          <p:cNvSpPr txBox="1"/>
          <p:nvPr/>
        </p:nvSpPr>
        <p:spPr>
          <a:xfrm>
            <a:off x="7972796" y="2529570"/>
            <a:ext cx="1171809" cy="369332"/>
          </a:xfrm>
          <a:prstGeom prst="rect">
            <a:avLst/>
          </a:prstGeom>
          <a:solidFill>
            <a:srgbClr val="FFFF00">
              <a:alpha val="69000"/>
            </a:srgb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ln w="1905"/>
                <a:solidFill>
                  <a:srgbClr val="FF0000"/>
                </a:solidFill>
                <a:effectLst>
                  <a:innerShdw blurRad="69850" dist="43180" dir="5400000">
                    <a:srgbClr val="000000">
                      <a:alpha val="65000"/>
                    </a:srgbClr>
                  </a:innerShdw>
                </a:effectLst>
                <a:latin typeface="Bookman Old Style" panose="02050604050505020204" pitchFamily="18" charset="0"/>
              </a:rPr>
              <a:t>- 13,9 %</a:t>
            </a:r>
          </a:p>
        </p:txBody>
      </p:sp>
      <p:sp>
        <p:nvSpPr>
          <p:cNvPr id="15" name="CasellaDiTesto 14"/>
          <p:cNvSpPr txBox="1"/>
          <p:nvPr/>
        </p:nvSpPr>
        <p:spPr>
          <a:xfrm>
            <a:off x="7884368" y="4437112"/>
            <a:ext cx="1243817" cy="369332"/>
          </a:xfrm>
          <a:prstGeom prst="rect">
            <a:avLst/>
          </a:prstGeom>
          <a:solidFill>
            <a:srgbClr val="FFFF00">
              <a:alpha val="69000"/>
            </a:srgb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ln w="1905"/>
                <a:solidFill>
                  <a:srgbClr val="00B050"/>
                </a:solidFill>
                <a:effectLst>
                  <a:innerShdw blurRad="69850" dist="43180" dir="5400000">
                    <a:srgbClr val="000000">
                      <a:alpha val="65000"/>
                    </a:srgbClr>
                  </a:innerShdw>
                </a:effectLst>
                <a:latin typeface="Bookman Old Style" panose="02050604050505020204" pitchFamily="18" charset="0"/>
              </a:rPr>
              <a:t>+150,0%</a:t>
            </a:r>
          </a:p>
        </p:txBody>
      </p:sp>
      <p:sp>
        <p:nvSpPr>
          <p:cNvPr id="16" name="CasellaDiTesto 15"/>
          <p:cNvSpPr txBox="1"/>
          <p:nvPr/>
        </p:nvSpPr>
        <p:spPr>
          <a:xfrm>
            <a:off x="7891285" y="4914164"/>
            <a:ext cx="1243817" cy="369332"/>
          </a:xfrm>
          <a:prstGeom prst="rect">
            <a:avLst/>
          </a:prstGeom>
          <a:solidFill>
            <a:srgbClr val="FFFF00">
              <a:alpha val="69000"/>
            </a:srgb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ln w="1905"/>
                <a:solidFill>
                  <a:srgbClr val="00B050"/>
                </a:solidFill>
                <a:effectLst>
                  <a:innerShdw blurRad="69850" dist="43180" dir="5400000">
                    <a:srgbClr val="000000">
                      <a:alpha val="65000"/>
                    </a:srgbClr>
                  </a:innerShdw>
                </a:effectLst>
                <a:latin typeface="Bookman Old Style" panose="02050604050505020204" pitchFamily="18" charset="0"/>
              </a:rPr>
              <a:t>+83,1 %</a:t>
            </a:r>
          </a:p>
        </p:txBody>
      </p:sp>
      <p:pic>
        <p:nvPicPr>
          <p:cNvPr id="3" name="Immagine 2">
            <a:extLst>
              <a:ext uri="{FF2B5EF4-FFF2-40B4-BE49-F238E27FC236}">
                <a16:creationId xmlns:a16="http://schemas.microsoft.com/office/drawing/2014/main" xmlns="" id="{6DF7DF79-632B-480D-B03B-AF15B9381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158553"/>
            <a:ext cx="1994146" cy="13982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asellaDiTesto 1">
            <a:extLst>
              <a:ext uri="{FF2B5EF4-FFF2-40B4-BE49-F238E27FC236}">
                <a16:creationId xmlns:a16="http://schemas.microsoft.com/office/drawing/2014/main" xmlns="" id="{004BC9E9-1643-497E-A67B-363CE9C8E168}"/>
              </a:ext>
            </a:extLst>
          </p:cNvPr>
          <p:cNvSpPr txBox="1"/>
          <p:nvPr/>
        </p:nvSpPr>
        <p:spPr>
          <a:xfrm>
            <a:off x="1348721" y="3390209"/>
            <a:ext cx="1895071" cy="369332"/>
          </a:xfrm>
          <a:prstGeom prst="rect">
            <a:avLst/>
          </a:prstGeom>
          <a:noFill/>
        </p:spPr>
        <p:txBody>
          <a:bodyPr wrap="none" rtlCol="0">
            <a:spAutoFit/>
          </a:bodyPr>
          <a:lstStyle/>
          <a:p>
            <a:r>
              <a:rPr lang="it-IT" dirty="0">
                <a:latin typeface="Albertus Extra Bold" panose="020E0802040304020204" pitchFamily="34" charset="0"/>
              </a:rPr>
              <a:t>(ANNO 2020)</a:t>
            </a:r>
          </a:p>
        </p:txBody>
      </p:sp>
      <p:sp>
        <p:nvSpPr>
          <p:cNvPr id="17" name="CasellaDiTesto 16">
            <a:extLst>
              <a:ext uri="{FF2B5EF4-FFF2-40B4-BE49-F238E27FC236}">
                <a16:creationId xmlns:a16="http://schemas.microsoft.com/office/drawing/2014/main" xmlns="" id="{BED85CE2-5060-4EDB-9066-B84DE1363374}"/>
              </a:ext>
            </a:extLst>
          </p:cNvPr>
          <p:cNvSpPr txBox="1"/>
          <p:nvPr/>
        </p:nvSpPr>
        <p:spPr>
          <a:xfrm>
            <a:off x="5220072" y="3390209"/>
            <a:ext cx="1895071" cy="369332"/>
          </a:xfrm>
          <a:prstGeom prst="rect">
            <a:avLst/>
          </a:prstGeom>
          <a:noFill/>
        </p:spPr>
        <p:txBody>
          <a:bodyPr wrap="none" rtlCol="0">
            <a:spAutoFit/>
          </a:bodyPr>
          <a:lstStyle/>
          <a:p>
            <a:r>
              <a:rPr lang="it-IT" dirty="0">
                <a:latin typeface="Albertus Extra Bold" panose="020E0802040304020204" pitchFamily="34" charset="0"/>
              </a:rPr>
              <a:t>(ANNO 2021)</a:t>
            </a:r>
          </a:p>
        </p:txBody>
      </p:sp>
    </p:spTree>
    <p:extLst>
      <p:ext uri="{BB962C8B-B14F-4D97-AF65-F5344CB8AC3E}">
        <p14:creationId xmlns:p14="http://schemas.microsoft.com/office/powerpoint/2010/main" val="32155564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000"/>
                            </p:stCondLst>
                            <p:childTnLst>
                              <p:par>
                                <p:cTn id="41" presetID="45"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2000"/>
                                        <p:tgtEl>
                                          <p:spTgt spid="3"/>
                                        </p:tgtEl>
                                      </p:cBhvr>
                                    </p:animEffect>
                                    <p:anim calcmode="lin" valueType="num">
                                      <p:cBhvr>
                                        <p:cTn id="44" dur="2000" fill="hold"/>
                                        <p:tgtEl>
                                          <p:spTgt spid="3"/>
                                        </p:tgtEl>
                                        <p:attrNameLst>
                                          <p:attrName>ppt_w</p:attrName>
                                        </p:attrNameLst>
                                      </p:cBhvr>
                                      <p:tavLst>
                                        <p:tav tm="0" fmla="#ppt_w*sin(2.5*pi*$)">
                                          <p:val>
                                            <p:fltVal val="0"/>
                                          </p:val>
                                        </p:tav>
                                        <p:tav tm="100000">
                                          <p:val>
                                            <p:fltVal val="1"/>
                                          </p:val>
                                        </p:tav>
                                      </p:tavLst>
                                    </p:anim>
                                    <p:anim calcmode="lin" valueType="num">
                                      <p:cBhvr>
                                        <p:cTn id="4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P spid="12" grpId="0" animBg="1"/>
      <p:bldP spid="11"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356545"/>
            <a:ext cx="7220034" cy="3880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Elaborazione alternativa 14"/>
          <p:cNvSpPr/>
          <p:nvPr/>
        </p:nvSpPr>
        <p:spPr>
          <a:xfrm>
            <a:off x="1259632" y="231031"/>
            <a:ext cx="7488832" cy="510778"/>
          </a:xfrm>
          <a:prstGeom prst="flowChartAlternateProcess">
            <a:avLst/>
          </a:prstGeom>
          <a:solidFill>
            <a:schemeClr val="bg1"/>
          </a:solidFill>
          <a:ln w="25400">
            <a:solidFill>
              <a:schemeClr val="tx1"/>
            </a:solidFill>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24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Principali operazioni  2021</a:t>
            </a:r>
          </a:p>
        </p:txBody>
      </p:sp>
      <p:graphicFrame>
        <p:nvGraphicFramePr>
          <p:cNvPr id="18" name="Diagramma 17"/>
          <p:cNvGraphicFramePr/>
          <p:nvPr>
            <p:extLst>
              <p:ext uri="{D42A27DB-BD31-4B8C-83A1-F6EECF244321}">
                <p14:modId xmlns:p14="http://schemas.microsoft.com/office/powerpoint/2010/main" val="4049312830"/>
              </p:ext>
            </p:extLst>
          </p:nvPr>
        </p:nvGraphicFramePr>
        <p:xfrm>
          <a:off x="335033" y="1196752"/>
          <a:ext cx="8568952" cy="516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588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11888"/>
            <a:ext cx="6845072" cy="4284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Elaborazione alternativa 14"/>
          <p:cNvSpPr/>
          <p:nvPr/>
        </p:nvSpPr>
        <p:spPr>
          <a:xfrm>
            <a:off x="1259632" y="231031"/>
            <a:ext cx="7488832" cy="578882"/>
          </a:xfrm>
          <a:prstGeom prst="flowChartAlternateProcess">
            <a:avLst/>
          </a:prstGeom>
          <a:solidFill>
            <a:schemeClr val="bg1"/>
          </a:solidFill>
          <a:ln w="25400">
            <a:solidFill>
              <a:schemeClr val="tx1"/>
            </a:solidFill>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2800" b="1" cap="all" dirty="0">
                <a:ln w="0"/>
                <a:effectLst>
                  <a:reflection blurRad="12700" stA="50000" endPos="50000" dist="5000" dir="5400000" sy="-100000" rotWithShape="0"/>
                </a:effectLst>
              </a:rPr>
              <a:t>Principali operazioni  2021</a:t>
            </a:r>
          </a:p>
        </p:txBody>
      </p:sp>
      <p:graphicFrame>
        <p:nvGraphicFramePr>
          <p:cNvPr id="18" name="Diagramma 17"/>
          <p:cNvGraphicFramePr/>
          <p:nvPr>
            <p:extLst>
              <p:ext uri="{D42A27DB-BD31-4B8C-83A1-F6EECF244321}">
                <p14:modId xmlns:p14="http://schemas.microsoft.com/office/powerpoint/2010/main" val="1394614631"/>
              </p:ext>
            </p:extLst>
          </p:nvPr>
        </p:nvGraphicFramePr>
        <p:xfrm>
          <a:off x="395536" y="908720"/>
          <a:ext cx="8496944" cy="5875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a:extLst>
              <a:ext uri="{FF2B5EF4-FFF2-40B4-BE49-F238E27FC236}">
                <a16:creationId xmlns:a16="http://schemas.microsoft.com/office/drawing/2014/main" xmlns="" id="{B3032870-736E-44FB-A051-F59585C860C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381134" y="226936"/>
            <a:ext cx="333060" cy="580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xmlns="" id="{D78C8209-C36C-4660-ADB6-FF840913CB6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271042" y="226985"/>
            <a:ext cx="333060" cy="580721"/>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xmlns="" id="{83338DD3-44A0-4C03-9137-D69A787E2D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666" y="5301208"/>
            <a:ext cx="1590935" cy="1152128"/>
          </a:xfrm>
          <a:prstGeom prst="rect">
            <a:avLst/>
          </a:prstGeom>
          <a:blipFill rotWithShape="1">
            <a:blip r:embed="rId11" cstate="print">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pic>
    </p:spTree>
    <p:extLst>
      <p:ext uri="{BB962C8B-B14F-4D97-AF65-F5344CB8AC3E}">
        <p14:creationId xmlns:p14="http://schemas.microsoft.com/office/powerpoint/2010/main" val="35279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4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ppt_w</p:attrName>
                                        </p:attrNameLst>
                                      </p:cBhvr>
                                      <p:tavLst>
                                        <p:tav tm="0" fmla="#ppt_w*sin(2.5*pi*$)">
                                          <p:val>
                                            <p:fltVal val="0"/>
                                          </p:val>
                                        </p:tav>
                                        <p:tav tm="100000">
                                          <p:val>
                                            <p:fltVal val="1"/>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1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005921" y="127819"/>
            <a:ext cx="5482952" cy="714408"/>
          </a:xfrm>
        </p:spPr>
        <p:txBody>
          <a:bodyPr>
            <a:normAutofit/>
          </a:bodyPr>
          <a:lstStyle/>
          <a:p>
            <a:r>
              <a:rPr lang="it-IT" sz="2800" b="1" dirty="0">
                <a:solidFill>
                  <a:srgbClr val="FF0000"/>
                </a:solidFill>
              </a:rPr>
              <a:t>ATTIVITA’ DI CONTRASTO COVID-19</a:t>
            </a:r>
          </a:p>
        </p:txBody>
      </p:sp>
      <p:pic>
        <p:nvPicPr>
          <p:cNvPr id="6" name="Immagine 5">
            <a:extLst>
              <a:ext uri="{FF2B5EF4-FFF2-40B4-BE49-F238E27FC236}">
                <a16:creationId xmlns:a16="http://schemas.microsoft.com/office/drawing/2014/main" xmlns="" id="{A4865363-F2A5-491E-9399-BD339A6A3F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2769" y="1176013"/>
            <a:ext cx="1736320" cy="976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magine 8">
            <a:extLst>
              <a:ext uri="{FF2B5EF4-FFF2-40B4-BE49-F238E27FC236}">
                <a16:creationId xmlns:a16="http://schemas.microsoft.com/office/drawing/2014/main" xmlns="" id="{30FC6E00-A6FA-4B2F-8931-7955FD027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17770" y="344971"/>
            <a:ext cx="1094908" cy="71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ella 11">
            <a:extLst>
              <a:ext uri="{FF2B5EF4-FFF2-40B4-BE49-F238E27FC236}">
                <a16:creationId xmlns:a16="http://schemas.microsoft.com/office/drawing/2014/main" xmlns="" id="{23671A9B-0868-4EBD-A034-1253E04D9650}"/>
              </a:ext>
            </a:extLst>
          </p:cNvPr>
          <p:cNvGraphicFramePr>
            <a:graphicFrameLocks noGrp="1"/>
          </p:cNvGraphicFramePr>
          <p:nvPr>
            <p:extLst>
              <p:ext uri="{D42A27DB-BD31-4B8C-83A1-F6EECF244321}">
                <p14:modId xmlns:p14="http://schemas.microsoft.com/office/powerpoint/2010/main" val="1553321513"/>
              </p:ext>
            </p:extLst>
          </p:nvPr>
        </p:nvGraphicFramePr>
        <p:xfrm>
          <a:off x="611560" y="2318316"/>
          <a:ext cx="7488832" cy="1924719"/>
        </p:xfrm>
        <a:graphic>
          <a:graphicData uri="http://schemas.openxmlformats.org/drawingml/2006/table">
            <a:tbl>
              <a:tblPr firstRow="1" firstCol="1" bandRow="1">
                <a:tableStyleId>{5C22544A-7EE6-4342-B048-85BDC9FD1C3A}</a:tableStyleId>
              </a:tblPr>
              <a:tblGrid>
                <a:gridCol w="6480720">
                  <a:extLst>
                    <a:ext uri="{9D8B030D-6E8A-4147-A177-3AD203B41FA5}">
                      <a16:colId xmlns:a16="http://schemas.microsoft.com/office/drawing/2014/main" xmlns="" val="299703222"/>
                    </a:ext>
                  </a:extLst>
                </a:gridCol>
                <a:gridCol w="1008112">
                  <a:extLst>
                    <a:ext uri="{9D8B030D-6E8A-4147-A177-3AD203B41FA5}">
                      <a16:colId xmlns:a16="http://schemas.microsoft.com/office/drawing/2014/main" xmlns="" val="2701567661"/>
                    </a:ext>
                  </a:extLst>
                </a:gridCol>
              </a:tblGrid>
              <a:tr h="467480">
                <a:tc>
                  <a:txBody>
                    <a:bodyPr/>
                    <a:lstStyle/>
                    <a:p>
                      <a:pPr algn="l">
                        <a:spcAft>
                          <a:spcPts val="0"/>
                        </a:spcAft>
                      </a:pPr>
                      <a:r>
                        <a:rPr lang="it-IT" sz="2000" dirty="0">
                          <a:effectLst/>
                        </a:rPr>
                        <a:t>PERSONE CONTROLLATE</a:t>
                      </a:r>
                      <a:endParaRPr lang="it-IT"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it-IT" sz="2400" dirty="0">
                          <a:solidFill>
                            <a:srgbClr val="FF0000"/>
                          </a:solidFill>
                          <a:effectLst/>
                          <a:latin typeface="Times New Roman" panose="02020603050405020304" pitchFamily="18" charset="0"/>
                          <a:ea typeface="Times New Roman" panose="02020603050405020304" pitchFamily="18" charset="0"/>
                        </a:rPr>
                        <a:t>72.407</a:t>
                      </a:r>
                    </a:p>
                  </a:txBody>
                  <a:tcPr marL="68580" marR="68580" marT="0" marB="0" anchor="ctr"/>
                </a:tc>
                <a:extLst>
                  <a:ext uri="{0D108BD9-81ED-4DB2-BD59-A6C34878D82A}">
                    <a16:rowId xmlns:a16="http://schemas.microsoft.com/office/drawing/2014/main" xmlns="" val="4105263310"/>
                  </a:ext>
                </a:extLst>
              </a:tr>
              <a:tr h="494252">
                <a:tc>
                  <a:txBody>
                    <a:bodyPr/>
                    <a:lstStyle/>
                    <a:p>
                      <a:pPr algn="l">
                        <a:spcAft>
                          <a:spcPts val="0"/>
                        </a:spcAft>
                      </a:pPr>
                      <a:r>
                        <a:rPr lang="it-IT" sz="2000" dirty="0">
                          <a:effectLst/>
                        </a:rPr>
                        <a:t>PERSONE SANZIONATE</a:t>
                      </a:r>
                    </a:p>
                    <a:p>
                      <a:pPr algn="l">
                        <a:spcAft>
                          <a:spcPts val="0"/>
                        </a:spcAft>
                      </a:pPr>
                      <a:r>
                        <a:rPr lang="it-IT" sz="1400" dirty="0">
                          <a:effectLst/>
                        </a:rPr>
                        <a:t>ex art. 4, comma 1, </a:t>
                      </a:r>
                      <a:r>
                        <a:rPr lang="it-IT" sz="1400" dirty="0" err="1">
                          <a:effectLst/>
                        </a:rPr>
                        <a:t>d.l.</a:t>
                      </a:r>
                      <a:r>
                        <a:rPr lang="it-IT" sz="1400" dirty="0">
                          <a:effectLst/>
                        </a:rPr>
                        <a:t> 25.03.2020 n.19 (</a:t>
                      </a:r>
                      <a:r>
                        <a:rPr lang="it-IT" sz="1400" dirty="0" err="1">
                          <a:effectLst/>
                        </a:rPr>
                        <a:t>conv</a:t>
                      </a:r>
                      <a:r>
                        <a:rPr lang="it-IT" sz="1400" dirty="0">
                          <a:effectLst/>
                        </a:rPr>
                        <a:t>. l.35/2020)</a:t>
                      </a:r>
                      <a:endParaRPr lang="it-IT" sz="3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2000" b="1" kern="1200" dirty="0">
                          <a:solidFill>
                            <a:srgbClr val="FF0000"/>
                          </a:solidFill>
                          <a:effectLst/>
                          <a:latin typeface="+mn-lt"/>
                          <a:ea typeface="+mn-ea"/>
                          <a:cs typeface="+mn-cs"/>
                        </a:rPr>
                        <a:t>291</a:t>
                      </a:r>
                    </a:p>
                  </a:txBody>
                  <a:tcPr marL="68580" marR="68580" marT="0" marB="0" anchor="ctr"/>
                </a:tc>
                <a:extLst>
                  <a:ext uri="{0D108BD9-81ED-4DB2-BD59-A6C34878D82A}">
                    <a16:rowId xmlns:a16="http://schemas.microsoft.com/office/drawing/2014/main" xmlns="" val="840496807"/>
                  </a:ext>
                </a:extLst>
              </a:tr>
              <a:tr h="939079">
                <a:tc>
                  <a:txBody>
                    <a:bodyPr/>
                    <a:lstStyle/>
                    <a:p>
                      <a:pPr algn="l">
                        <a:spcAft>
                          <a:spcPts val="0"/>
                        </a:spcAft>
                      </a:pPr>
                      <a:r>
                        <a:rPr lang="it-IT" sz="2000" b="1" kern="1200" dirty="0">
                          <a:solidFill>
                            <a:schemeClr val="lt1"/>
                          </a:solidFill>
                          <a:effectLst/>
                          <a:latin typeface="+mn-lt"/>
                          <a:ea typeface="+mn-ea"/>
                          <a:cs typeface="+mn-cs"/>
                        </a:rPr>
                        <a:t>PERSONE DENUNCIATE</a:t>
                      </a:r>
                      <a:r>
                        <a:rPr lang="it-IT" sz="1600" b="1" kern="1200" dirty="0">
                          <a:solidFill>
                            <a:schemeClr val="lt1"/>
                          </a:solidFill>
                          <a:effectLst/>
                          <a:latin typeface="+mn-lt"/>
                          <a:ea typeface="+mn-ea"/>
                          <a:cs typeface="+mn-cs"/>
                        </a:rPr>
                        <a:t> </a:t>
                      </a:r>
                      <a:r>
                        <a:rPr lang="it-IT" sz="1400" b="1" kern="1200" dirty="0">
                          <a:solidFill>
                            <a:schemeClr val="lt1"/>
                          </a:solidFill>
                          <a:effectLst/>
                          <a:latin typeface="+mn-lt"/>
                          <a:ea typeface="+mn-ea"/>
                          <a:cs typeface="+mn-cs"/>
                        </a:rPr>
                        <a:t>ex. art. 260 </a:t>
                      </a:r>
                      <a:r>
                        <a:rPr lang="it-IT" sz="1400" b="1" kern="1200" dirty="0" err="1">
                          <a:solidFill>
                            <a:schemeClr val="lt1"/>
                          </a:solidFill>
                          <a:effectLst/>
                          <a:latin typeface="+mn-lt"/>
                          <a:ea typeface="+mn-ea"/>
                          <a:cs typeface="+mn-cs"/>
                        </a:rPr>
                        <a:t>r.d.</a:t>
                      </a:r>
                      <a:r>
                        <a:rPr lang="it-IT" sz="1400" b="1" kern="1200" dirty="0">
                          <a:solidFill>
                            <a:schemeClr val="lt1"/>
                          </a:solidFill>
                          <a:effectLst/>
                          <a:latin typeface="+mn-lt"/>
                          <a:ea typeface="+mn-ea"/>
                          <a:cs typeface="+mn-cs"/>
                        </a:rPr>
                        <a:t> 27.07.1934 n. 1265 </a:t>
                      </a:r>
                      <a:r>
                        <a:rPr lang="en-US" sz="1400" b="1" kern="1200" dirty="0">
                          <a:solidFill>
                            <a:schemeClr val="lt1"/>
                          </a:solidFill>
                          <a:effectLst/>
                          <a:latin typeface="+mn-lt"/>
                          <a:ea typeface="+mn-ea"/>
                          <a:cs typeface="+mn-cs"/>
                        </a:rPr>
                        <a:t>(art.2, comma 3 </a:t>
                      </a:r>
                      <a:r>
                        <a:rPr lang="en-US" sz="1400" b="1" kern="1200" dirty="0" err="1">
                          <a:solidFill>
                            <a:schemeClr val="lt1"/>
                          </a:solidFill>
                          <a:effectLst/>
                          <a:latin typeface="+mn-lt"/>
                          <a:ea typeface="+mn-ea"/>
                          <a:cs typeface="+mn-cs"/>
                        </a:rPr>
                        <a:t>d.l</a:t>
                      </a:r>
                      <a:r>
                        <a:rPr lang="en-US" sz="1400" b="1" kern="1200" dirty="0">
                          <a:solidFill>
                            <a:schemeClr val="lt1"/>
                          </a:solidFill>
                          <a:effectLst/>
                          <a:latin typeface="+mn-lt"/>
                          <a:ea typeface="+mn-ea"/>
                          <a:cs typeface="+mn-cs"/>
                        </a:rPr>
                        <a:t>. 16.05.2020 n.33)</a:t>
                      </a:r>
                      <a:r>
                        <a:rPr lang="it-IT" sz="1400" b="1" kern="1200" dirty="0">
                          <a:solidFill>
                            <a:schemeClr val="lt1"/>
                          </a:solidFill>
                          <a:effectLst/>
                          <a:latin typeface="+mn-lt"/>
                          <a:ea typeface="+mn-ea"/>
                          <a:cs typeface="+mn-cs"/>
                        </a:rPr>
                        <a:t>(inosservanza del divieto di mobilità dalla propria abitazione o dimora per le persone in quarantena perché risultate positive al virus)</a:t>
                      </a:r>
                      <a:endParaRPr lang="it-IT" sz="1600" b="1" kern="1200" dirty="0">
                        <a:solidFill>
                          <a:schemeClr val="lt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it-IT" sz="2000" b="1" kern="1200" dirty="0">
                          <a:solidFill>
                            <a:srgbClr val="FF0000"/>
                          </a:solidFill>
                          <a:effectLst/>
                          <a:latin typeface="+mn-lt"/>
                          <a:ea typeface="+mn-ea"/>
                          <a:cs typeface="+mn-cs"/>
                        </a:rPr>
                        <a:t>1</a:t>
                      </a:r>
                    </a:p>
                  </a:txBody>
                  <a:tcPr marL="68580" marR="68580" marT="0" marB="0" anchor="ctr"/>
                </a:tc>
                <a:extLst>
                  <a:ext uri="{0D108BD9-81ED-4DB2-BD59-A6C34878D82A}">
                    <a16:rowId xmlns:a16="http://schemas.microsoft.com/office/drawing/2014/main" xmlns="" val="2384654453"/>
                  </a:ext>
                </a:extLst>
              </a:tr>
            </a:tbl>
          </a:graphicData>
        </a:graphic>
      </p:graphicFrame>
      <p:graphicFrame>
        <p:nvGraphicFramePr>
          <p:cNvPr id="14" name="Tabella 13">
            <a:extLst>
              <a:ext uri="{FF2B5EF4-FFF2-40B4-BE49-F238E27FC236}">
                <a16:creationId xmlns:a16="http://schemas.microsoft.com/office/drawing/2014/main" xmlns="" id="{39E47CCB-F92B-460E-9D18-5CA147B2397B}"/>
              </a:ext>
            </a:extLst>
          </p:cNvPr>
          <p:cNvGraphicFramePr>
            <a:graphicFrameLocks noGrp="1"/>
          </p:cNvGraphicFramePr>
          <p:nvPr>
            <p:extLst>
              <p:ext uri="{D42A27DB-BD31-4B8C-83A1-F6EECF244321}">
                <p14:modId xmlns:p14="http://schemas.microsoft.com/office/powerpoint/2010/main" val="3909319514"/>
              </p:ext>
            </p:extLst>
          </p:nvPr>
        </p:nvGraphicFramePr>
        <p:xfrm>
          <a:off x="611560" y="4440335"/>
          <a:ext cx="7416824" cy="2178503"/>
        </p:xfrm>
        <a:graphic>
          <a:graphicData uri="http://schemas.openxmlformats.org/drawingml/2006/table">
            <a:tbl>
              <a:tblPr firstRow="1" firstCol="1" bandRow="1">
                <a:tableStyleId>{5C22544A-7EE6-4342-B048-85BDC9FD1C3A}</a:tableStyleId>
              </a:tblPr>
              <a:tblGrid>
                <a:gridCol w="6480720">
                  <a:extLst>
                    <a:ext uri="{9D8B030D-6E8A-4147-A177-3AD203B41FA5}">
                      <a16:colId xmlns:a16="http://schemas.microsoft.com/office/drawing/2014/main" xmlns="" val="356309397"/>
                    </a:ext>
                  </a:extLst>
                </a:gridCol>
                <a:gridCol w="936104">
                  <a:extLst>
                    <a:ext uri="{9D8B030D-6E8A-4147-A177-3AD203B41FA5}">
                      <a16:colId xmlns:a16="http://schemas.microsoft.com/office/drawing/2014/main" xmlns="" val="3977782338"/>
                    </a:ext>
                  </a:extLst>
                </a:gridCol>
              </a:tblGrid>
              <a:tr h="238067">
                <a:tc>
                  <a:txBody>
                    <a:bodyPr/>
                    <a:lstStyle/>
                    <a:p>
                      <a:pPr algn="l">
                        <a:spcAft>
                          <a:spcPts val="0"/>
                        </a:spcAft>
                      </a:pPr>
                      <a:r>
                        <a:rPr lang="it-IT" sz="2000" b="1" kern="1200" dirty="0">
                          <a:solidFill>
                            <a:schemeClr val="lt1"/>
                          </a:solidFill>
                          <a:effectLst/>
                          <a:latin typeface="+mn-lt"/>
                          <a:ea typeface="+mn-ea"/>
                          <a:cs typeface="+mn-cs"/>
                        </a:rPr>
                        <a:t>ATTIVITA’ O ESERCIZI CONTROLLATI</a:t>
                      </a:r>
                    </a:p>
                  </a:txBody>
                  <a:tcPr marL="68580" marR="68580" marT="0" marB="0" anchor="ctr"/>
                </a:tc>
                <a:tc>
                  <a:txBody>
                    <a:bodyPr/>
                    <a:lstStyle/>
                    <a:p>
                      <a:pPr marL="0" algn="ctr" defTabSz="914400" rtl="0" eaLnBrk="1" latinLnBrk="0" hangingPunct="1">
                        <a:spcAft>
                          <a:spcPts val="0"/>
                        </a:spcAft>
                      </a:pPr>
                      <a:r>
                        <a:rPr lang="it-IT" sz="2000" b="1" kern="1200" dirty="0">
                          <a:solidFill>
                            <a:srgbClr val="FF0000"/>
                          </a:solidFill>
                          <a:effectLst/>
                          <a:latin typeface="+mn-lt"/>
                          <a:ea typeface="+mn-ea"/>
                          <a:cs typeface="+mn-cs"/>
                        </a:rPr>
                        <a:t>17.023</a:t>
                      </a:r>
                    </a:p>
                  </a:txBody>
                  <a:tcPr marL="68580" marR="68580" marT="0" marB="0" anchor="ctr"/>
                </a:tc>
                <a:extLst>
                  <a:ext uri="{0D108BD9-81ED-4DB2-BD59-A6C34878D82A}">
                    <a16:rowId xmlns:a16="http://schemas.microsoft.com/office/drawing/2014/main" xmlns="" val="1556085612"/>
                  </a:ext>
                </a:extLst>
              </a:tr>
              <a:tr h="377963">
                <a:tc>
                  <a:txBody>
                    <a:bodyPr/>
                    <a:lstStyle/>
                    <a:p>
                      <a:pPr marL="0" algn="l" defTabSz="914400" rtl="0" eaLnBrk="1" latinLnBrk="0" hangingPunct="1">
                        <a:spcAft>
                          <a:spcPts val="0"/>
                        </a:spcAft>
                      </a:pPr>
                      <a:r>
                        <a:rPr lang="it-IT" sz="2000" b="1" kern="1200" dirty="0">
                          <a:solidFill>
                            <a:schemeClr val="lt1"/>
                          </a:solidFill>
                          <a:effectLst/>
                          <a:latin typeface="+mn-lt"/>
                          <a:ea typeface="+mn-ea"/>
                          <a:cs typeface="+mn-cs"/>
                        </a:rPr>
                        <a:t>TITOLARI DI ATTIVITA’ O ESERCIZI SANZIONATI </a:t>
                      </a:r>
                    </a:p>
                    <a:p>
                      <a:pPr algn="l">
                        <a:spcAft>
                          <a:spcPts val="0"/>
                        </a:spcAft>
                      </a:pPr>
                      <a:r>
                        <a:rPr lang="it-IT" sz="1400" dirty="0">
                          <a:effectLst/>
                        </a:rPr>
                        <a:t>ex. art.4, comma 1, </a:t>
                      </a:r>
                      <a:r>
                        <a:rPr lang="it-IT" sz="1400" dirty="0" err="1">
                          <a:effectLst/>
                        </a:rPr>
                        <a:t>d.l.</a:t>
                      </a:r>
                      <a:r>
                        <a:rPr lang="it-IT" sz="1400" dirty="0">
                          <a:effectLst/>
                        </a:rPr>
                        <a:t> 25.03.2020 n.19 (</a:t>
                      </a:r>
                      <a:r>
                        <a:rPr lang="it-IT" sz="1400" dirty="0" err="1">
                          <a:effectLst/>
                        </a:rPr>
                        <a:t>conv</a:t>
                      </a:r>
                      <a:r>
                        <a:rPr lang="it-IT" sz="1400" dirty="0">
                          <a:effectLst/>
                        </a:rPr>
                        <a:t>. l.35/2020)</a:t>
                      </a:r>
                      <a:endParaRPr lang="it-IT"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2000" b="1" kern="1200" dirty="0">
                          <a:solidFill>
                            <a:srgbClr val="FF0000"/>
                          </a:solidFill>
                          <a:effectLst/>
                          <a:latin typeface="+mn-lt"/>
                          <a:ea typeface="+mn-ea"/>
                          <a:cs typeface="+mn-cs"/>
                        </a:rPr>
                        <a:t>69</a:t>
                      </a:r>
                    </a:p>
                  </a:txBody>
                  <a:tcPr marL="68580" marR="68580" marT="0" marB="0" anchor="ctr"/>
                </a:tc>
                <a:extLst>
                  <a:ext uri="{0D108BD9-81ED-4DB2-BD59-A6C34878D82A}">
                    <a16:rowId xmlns:a16="http://schemas.microsoft.com/office/drawing/2014/main" xmlns="" val="2795121856"/>
                  </a:ext>
                </a:extLst>
              </a:tr>
              <a:tr h="549764">
                <a:tc>
                  <a:txBody>
                    <a:bodyPr/>
                    <a:lstStyle/>
                    <a:p>
                      <a:pPr marL="0" algn="l" defTabSz="914400" rtl="0" eaLnBrk="1" latinLnBrk="0" hangingPunct="1">
                        <a:spcAft>
                          <a:spcPts val="0"/>
                        </a:spcAft>
                      </a:pPr>
                      <a:r>
                        <a:rPr lang="it-IT" sz="2000" b="1" kern="1200" dirty="0">
                          <a:solidFill>
                            <a:schemeClr val="lt1"/>
                          </a:solidFill>
                          <a:effectLst/>
                          <a:latin typeface="+mn-lt"/>
                          <a:ea typeface="+mn-ea"/>
                          <a:cs typeface="+mn-cs"/>
                        </a:rPr>
                        <a:t>CHIUSURA PROVVISORIA DI ATTIVITA’ O ESERCIZI SU DISPOSIZIONE DELL’AUTORITA’ PROCEDENTE</a:t>
                      </a:r>
                    </a:p>
                    <a:p>
                      <a:pPr algn="l">
                        <a:spcAft>
                          <a:spcPts val="0"/>
                        </a:spcAft>
                      </a:pPr>
                      <a:r>
                        <a:rPr lang="it-IT" sz="1400" dirty="0">
                          <a:effectLst/>
                        </a:rPr>
                        <a:t>ex. art.2, comma 2, </a:t>
                      </a:r>
                      <a:r>
                        <a:rPr lang="it-IT" sz="1400" dirty="0" err="1">
                          <a:effectLst/>
                        </a:rPr>
                        <a:t>d.l.</a:t>
                      </a:r>
                      <a:r>
                        <a:rPr lang="it-IT" sz="1400" dirty="0">
                          <a:effectLst/>
                        </a:rPr>
                        <a:t> 16.05.2020 n.33</a:t>
                      </a:r>
                      <a:endParaRPr lang="it-IT"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2000" b="1" kern="1200" dirty="0">
                          <a:solidFill>
                            <a:srgbClr val="FF0000"/>
                          </a:solidFill>
                          <a:effectLst/>
                          <a:latin typeface="+mn-lt"/>
                          <a:ea typeface="+mn-ea"/>
                          <a:cs typeface="+mn-cs"/>
                        </a:rPr>
                        <a:t>12</a:t>
                      </a:r>
                    </a:p>
                  </a:txBody>
                  <a:tcPr marL="68580" marR="68580" marT="0" marB="0" anchor="ctr"/>
                </a:tc>
                <a:extLst>
                  <a:ext uri="{0D108BD9-81ED-4DB2-BD59-A6C34878D82A}">
                    <a16:rowId xmlns:a16="http://schemas.microsoft.com/office/drawing/2014/main" xmlns="" val="659555453"/>
                  </a:ext>
                </a:extLst>
              </a:tr>
              <a:tr h="532583">
                <a:tc>
                  <a:txBody>
                    <a:bodyPr/>
                    <a:lstStyle/>
                    <a:p>
                      <a:pPr algn="l">
                        <a:spcAft>
                          <a:spcPts val="0"/>
                        </a:spcAft>
                      </a:pPr>
                      <a:r>
                        <a:rPr lang="it-IT" sz="2000" b="1" kern="1200" dirty="0">
                          <a:solidFill>
                            <a:schemeClr val="lt1"/>
                          </a:solidFill>
                          <a:effectLst/>
                          <a:latin typeface="+mn-lt"/>
                          <a:ea typeface="+mn-ea"/>
                          <a:cs typeface="+mn-cs"/>
                        </a:rPr>
                        <a:t>CHIUSURA DI ATTIVITA’ O ESERCIZI</a:t>
                      </a:r>
                    </a:p>
                    <a:p>
                      <a:pPr algn="l">
                        <a:spcAft>
                          <a:spcPts val="0"/>
                        </a:spcAft>
                      </a:pPr>
                      <a:r>
                        <a:rPr lang="it-IT" sz="1400" dirty="0">
                          <a:effectLst/>
                        </a:rPr>
                        <a:t>ex. art.2, comma 1, </a:t>
                      </a:r>
                      <a:r>
                        <a:rPr lang="it-IT" sz="1400" dirty="0" err="1">
                          <a:effectLst/>
                        </a:rPr>
                        <a:t>d.l.</a:t>
                      </a:r>
                      <a:r>
                        <a:rPr lang="it-IT" sz="1400" dirty="0">
                          <a:effectLst/>
                        </a:rPr>
                        <a:t> 16.05.2020 n.33 (sanzione amministrativa accessoria)</a:t>
                      </a:r>
                      <a:endParaRPr lang="it-IT"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spcAft>
                          <a:spcPts val="0"/>
                        </a:spcAft>
                      </a:pPr>
                      <a:r>
                        <a:rPr lang="it-IT" sz="2000" b="1" kern="1200" dirty="0">
                          <a:solidFill>
                            <a:srgbClr val="FF0000"/>
                          </a:solidFill>
                          <a:effectLst/>
                          <a:latin typeface="+mn-lt"/>
                          <a:ea typeface="+mn-ea"/>
                          <a:cs typeface="+mn-cs"/>
                        </a:rPr>
                        <a:t>2</a:t>
                      </a:r>
                    </a:p>
                  </a:txBody>
                  <a:tcPr marL="68580" marR="68580" marT="0" marB="0" anchor="ctr"/>
                </a:tc>
                <a:extLst>
                  <a:ext uri="{0D108BD9-81ED-4DB2-BD59-A6C34878D82A}">
                    <a16:rowId xmlns:a16="http://schemas.microsoft.com/office/drawing/2014/main" xmlns="" val="757262158"/>
                  </a:ext>
                </a:extLst>
              </a:tr>
            </a:tbl>
          </a:graphicData>
        </a:graphic>
      </p:graphicFrame>
      <p:sp>
        <p:nvSpPr>
          <p:cNvPr id="15" name="Rettangolo 14">
            <a:extLst>
              <a:ext uri="{FF2B5EF4-FFF2-40B4-BE49-F238E27FC236}">
                <a16:creationId xmlns:a16="http://schemas.microsoft.com/office/drawing/2014/main" xmlns="" id="{B0404EA9-8C83-4C03-9C7C-41B4AABD78F0}"/>
              </a:ext>
            </a:extLst>
          </p:cNvPr>
          <p:cNvSpPr/>
          <p:nvPr/>
        </p:nvSpPr>
        <p:spPr>
          <a:xfrm>
            <a:off x="611560" y="1612776"/>
            <a:ext cx="6494233" cy="584775"/>
          </a:xfrm>
          <a:prstGeom prst="rect">
            <a:avLst/>
          </a:prstGeom>
          <a:solidFill>
            <a:srgbClr val="3AB93A"/>
          </a:solidFill>
        </p:spPr>
        <p:txBody>
          <a:bodyPr wrap="square">
            <a:spAutoFit/>
          </a:bodyPr>
          <a:lstStyle/>
          <a:p>
            <a:pPr algn="ctr">
              <a:spcAft>
                <a:spcPts val="0"/>
              </a:spcAft>
            </a:pPr>
            <a:r>
              <a:rPr lang="it-IT" sz="1600" dirty="0">
                <a:latin typeface="Book Antiqua" panose="02040602050305030304" pitchFamily="18" charset="0"/>
                <a:ea typeface="Times New Roman" panose="02020603050405020304" pitchFamily="18" charset="0"/>
              </a:rPr>
              <a:t>CONTROLLI EFFETTUATI NEL PERIODO:</a:t>
            </a:r>
            <a:endParaRPr lang="it-IT" dirty="0">
              <a:latin typeface="Times New Roman" panose="02020603050405020304" pitchFamily="18" charset="0"/>
              <a:ea typeface="Times New Roman" panose="02020603050405020304" pitchFamily="18" charset="0"/>
            </a:endParaRPr>
          </a:p>
          <a:p>
            <a:pPr algn="ctr">
              <a:spcAft>
                <a:spcPts val="0"/>
              </a:spcAft>
            </a:pPr>
            <a:r>
              <a:rPr lang="it-IT" sz="1600" b="1" u="sng" dirty="0">
                <a:latin typeface="Book Antiqua" panose="02040602050305030304" pitchFamily="18" charset="0"/>
                <a:ea typeface="Times New Roman" panose="02020603050405020304" pitchFamily="18" charset="0"/>
              </a:rPr>
              <a:t>1 GENNAIO 2021  AL 05 DICEMBRE 2021</a:t>
            </a:r>
            <a:endParaRPr lang="it-IT" dirty="0">
              <a:effectLst/>
              <a:latin typeface="Times New Roman" panose="02020603050405020304" pitchFamily="18" charset="0"/>
              <a:ea typeface="Times New Roman" panose="02020603050405020304" pitchFamily="18" charset="0"/>
            </a:endParaRPr>
          </a:p>
        </p:txBody>
      </p:sp>
      <p:graphicFrame>
        <p:nvGraphicFramePr>
          <p:cNvPr id="16" name="Tabella 15">
            <a:extLst>
              <a:ext uri="{FF2B5EF4-FFF2-40B4-BE49-F238E27FC236}">
                <a16:creationId xmlns:a16="http://schemas.microsoft.com/office/drawing/2014/main" xmlns="" id="{DEF6135C-C47B-45E6-84CD-5CCDE1CD182C}"/>
              </a:ext>
            </a:extLst>
          </p:cNvPr>
          <p:cNvGraphicFramePr>
            <a:graphicFrameLocks noGrp="1"/>
          </p:cNvGraphicFramePr>
          <p:nvPr>
            <p:extLst>
              <p:ext uri="{D42A27DB-BD31-4B8C-83A1-F6EECF244321}">
                <p14:modId xmlns:p14="http://schemas.microsoft.com/office/powerpoint/2010/main" val="2224124395"/>
              </p:ext>
            </p:extLst>
          </p:nvPr>
        </p:nvGraphicFramePr>
        <p:xfrm>
          <a:off x="877197" y="810253"/>
          <a:ext cx="5740400" cy="731520"/>
        </p:xfrm>
        <a:graphic>
          <a:graphicData uri="http://schemas.openxmlformats.org/drawingml/2006/table">
            <a:tbl>
              <a:tblPr firstRow="1" firstCol="1" bandRow="1"/>
              <a:tblGrid>
                <a:gridCol w="5740400">
                  <a:extLst>
                    <a:ext uri="{9D8B030D-6E8A-4147-A177-3AD203B41FA5}">
                      <a16:colId xmlns:a16="http://schemas.microsoft.com/office/drawing/2014/main" xmlns="" val="3137909016"/>
                    </a:ext>
                  </a:extLst>
                </a:gridCol>
              </a:tblGrid>
              <a:tr h="288290">
                <a:tc>
                  <a:txBody>
                    <a:bodyPr/>
                    <a:lstStyle/>
                    <a:p>
                      <a:pPr algn="ctr">
                        <a:spcAft>
                          <a:spcPts val="0"/>
                        </a:spcAft>
                      </a:pPr>
                      <a:r>
                        <a:rPr lang="it-IT" sz="1600" b="1" dirty="0">
                          <a:solidFill>
                            <a:srgbClr val="FFFFFF"/>
                          </a:solidFill>
                          <a:effectLst/>
                          <a:latin typeface="Book Antiqua" panose="02040602050305030304" pitchFamily="18" charset="0"/>
                          <a:ea typeface="Times New Roman" panose="02020603050405020304" pitchFamily="18" charset="0"/>
                        </a:rPr>
                        <a:t>Monitoraggio dei servizi di controllo inerente le </a:t>
                      </a:r>
                      <a:br>
                        <a:rPr lang="it-IT" sz="1600" b="1" dirty="0">
                          <a:solidFill>
                            <a:srgbClr val="FFFFFF"/>
                          </a:solidFill>
                          <a:effectLst/>
                          <a:latin typeface="Book Antiqua" panose="02040602050305030304" pitchFamily="18" charset="0"/>
                          <a:ea typeface="Times New Roman" panose="02020603050405020304" pitchFamily="18" charset="0"/>
                        </a:rPr>
                      </a:br>
                      <a:r>
                        <a:rPr lang="it-IT" sz="1600" b="1" dirty="0">
                          <a:solidFill>
                            <a:srgbClr val="FFFFFF"/>
                          </a:solidFill>
                          <a:effectLst/>
                          <a:latin typeface="Book Antiqua" panose="02040602050305030304" pitchFamily="18" charset="0"/>
                          <a:ea typeface="Times New Roman" panose="02020603050405020304" pitchFamily="18" charset="0"/>
                        </a:rPr>
                        <a:t>misure urgenti per il contenimento della </a:t>
                      </a:r>
                      <a:endParaRPr lang="it-IT" sz="1400" dirty="0">
                        <a:effectLst/>
                        <a:latin typeface="Times New Roman" panose="02020603050405020304" pitchFamily="18" charset="0"/>
                        <a:ea typeface="Times New Roman" panose="02020603050405020304" pitchFamily="18" charset="0"/>
                      </a:endParaRPr>
                    </a:p>
                    <a:p>
                      <a:pPr algn="ctr">
                        <a:spcAft>
                          <a:spcPts val="0"/>
                        </a:spcAft>
                      </a:pPr>
                      <a:r>
                        <a:rPr lang="it-IT" sz="1200" b="1" dirty="0">
                          <a:solidFill>
                            <a:srgbClr val="FFFFFF"/>
                          </a:solidFill>
                          <a:effectLst/>
                          <a:latin typeface="Book Antiqua" panose="02040602050305030304" pitchFamily="18" charset="0"/>
                          <a:ea typeface="Times New Roman" panose="02020603050405020304" pitchFamily="18" charset="0"/>
                        </a:rPr>
                        <a:t> </a:t>
                      </a:r>
                      <a:r>
                        <a:rPr lang="it-IT" sz="1600" b="1" dirty="0">
                          <a:solidFill>
                            <a:srgbClr val="FFFFFF"/>
                          </a:solidFill>
                          <a:effectLst/>
                          <a:latin typeface="Book Antiqua" panose="02040602050305030304" pitchFamily="18" charset="0"/>
                          <a:ea typeface="Times New Roman" panose="02020603050405020304" pitchFamily="18" charset="0"/>
                        </a:rPr>
                        <a:t>diffusione del virus COVID-19</a:t>
                      </a:r>
                      <a:endParaRPr lang="it-IT" sz="14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2F8E"/>
                      </a:solidFill>
                      <a:prstDash val="solid"/>
                      <a:round/>
                      <a:headEnd type="none" w="med" len="med"/>
                      <a:tailEnd type="none" w="med" len="med"/>
                    </a:lnL>
                    <a:lnR w="19050" cap="flat" cmpd="sng" algn="ctr">
                      <a:solidFill>
                        <a:srgbClr val="002F8E"/>
                      </a:solidFill>
                      <a:prstDash val="solid"/>
                      <a:round/>
                      <a:headEnd type="none" w="med" len="med"/>
                      <a:tailEnd type="none" w="med" len="med"/>
                    </a:lnR>
                    <a:lnT w="19050" cap="flat" cmpd="sng" algn="ctr">
                      <a:solidFill>
                        <a:srgbClr val="002F8E"/>
                      </a:solidFill>
                      <a:prstDash val="solid"/>
                      <a:round/>
                      <a:headEnd type="none" w="med" len="med"/>
                      <a:tailEnd type="none" w="med" len="med"/>
                    </a:lnT>
                    <a:lnB w="19050" cap="flat" cmpd="sng" algn="ctr">
                      <a:solidFill>
                        <a:srgbClr val="002F8E"/>
                      </a:solidFill>
                      <a:prstDash val="solid"/>
                      <a:round/>
                      <a:headEnd type="none" w="med" len="med"/>
                      <a:tailEnd type="none" w="med" len="med"/>
                    </a:lnB>
                    <a:solidFill>
                      <a:srgbClr val="002060"/>
                    </a:solidFill>
                  </a:tcPr>
                </a:tc>
                <a:extLst>
                  <a:ext uri="{0D108BD9-81ED-4DB2-BD59-A6C34878D82A}">
                    <a16:rowId xmlns:a16="http://schemas.microsoft.com/office/drawing/2014/main" xmlns="" val="1124530349"/>
                  </a:ext>
                </a:extLst>
              </a:tr>
            </a:tbl>
          </a:graphicData>
        </a:graphic>
      </p:graphicFrame>
    </p:spTree>
    <p:extLst>
      <p:ext uri="{BB962C8B-B14F-4D97-AF65-F5344CB8AC3E}">
        <p14:creationId xmlns:p14="http://schemas.microsoft.com/office/powerpoint/2010/main" val="330202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3923</TotalTime>
  <Words>1185</Words>
  <Application>Microsoft Office PowerPoint</Application>
  <PresentationFormat>Presentazione su schermo (4:3)</PresentationFormat>
  <Paragraphs>280</Paragraphs>
  <Slides>12</Slides>
  <Notes>6</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ATTIVITA’ DI CONTRASTO COVID-19</vt:lpstr>
      <vt:lpstr>ATTIVITA’ DI CONTRASTO COVID-19</vt:lpstr>
      <vt:lpstr>Presentazione standard di PowerPoint</vt:lpstr>
      <vt:lpstr>Presentazione standard di PowerPoint</vt:lpstr>
    </vt:vector>
  </TitlesOfParts>
  <Company>Arma dei Carabinieri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Puel Alessandro Cristiano (Ten. Col.)</dc:creator>
  <cp:lastModifiedBy>Sgarra Andrea (Mar.a.s.ups)</cp:lastModifiedBy>
  <cp:revision>222</cp:revision>
  <cp:lastPrinted>2021-12-29T07:41:25Z</cp:lastPrinted>
  <dcterms:created xsi:type="dcterms:W3CDTF">2018-11-26T16:04:27Z</dcterms:created>
  <dcterms:modified xsi:type="dcterms:W3CDTF">2021-12-30T09:12:16Z</dcterms:modified>
</cp:coreProperties>
</file>